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5" r:id="rId1"/>
  </p:sldMasterIdLst>
  <p:notesMasterIdLst>
    <p:notesMasterId r:id="rId14"/>
  </p:notesMasterIdLst>
  <p:handoutMasterIdLst>
    <p:handoutMasterId r:id="rId15"/>
  </p:handoutMasterIdLst>
  <p:sldIdLst>
    <p:sldId id="483" r:id="rId2"/>
    <p:sldId id="585" r:id="rId3"/>
    <p:sldId id="586" r:id="rId4"/>
    <p:sldId id="587" r:id="rId5"/>
    <p:sldId id="588" r:id="rId6"/>
    <p:sldId id="589" r:id="rId7"/>
    <p:sldId id="590" r:id="rId8"/>
    <p:sldId id="591" r:id="rId9"/>
    <p:sldId id="592" r:id="rId10"/>
    <p:sldId id="596" r:id="rId11"/>
    <p:sldId id="582" r:id="rId12"/>
    <p:sldId id="581" r:id="rId13"/>
  </p:sldIdLst>
  <p:sldSz cx="9144000" cy="5143500" type="screen16x9"/>
  <p:notesSz cx="6888163" cy="10020300"/>
  <p:defaultTex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Alderson" initials="J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7C80"/>
    <a:srgbClr val="00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5" autoAdjust="0"/>
    <p:restoredTop sz="68686" autoAdjust="0"/>
  </p:normalViewPr>
  <p:slideViewPr>
    <p:cSldViewPr>
      <p:cViewPr varScale="1">
        <p:scale>
          <a:sx n="100" d="100"/>
          <a:sy n="100" d="100"/>
        </p:scale>
        <p:origin x="233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31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Middleton" userId="d986780bacd52660" providerId="LiveId" clId="{0BA5887C-5958-416D-93EC-842A4C62E897}"/>
    <pc:docChg chg="undo custSel delSld modSld">
      <pc:chgData name="Neil Middleton" userId="d986780bacd52660" providerId="LiveId" clId="{0BA5887C-5958-416D-93EC-842A4C62E897}" dt="2023-07-15T19:53:32.320" v="7" actId="1037"/>
      <pc:docMkLst>
        <pc:docMk/>
      </pc:docMkLst>
      <pc:sldChg chg="del">
        <pc:chgData name="Neil Middleton" userId="d986780bacd52660" providerId="LiveId" clId="{0BA5887C-5958-416D-93EC-842A4C62E897}" dt="2023-07-15T19:32:42.135" v="0" actId="47"/>
        <pc:sldMkLst>
          <pc:docMk/>
          <pc:sldMk cId="2924474464" sldId="276"/>
        </pc:sldMkLst>
      </pc:sldChg>
      <pc:sldChg chg="del">
        <pc:chgData name="Neil Middleton" userId="d986780bacd52660" providerId="LiveId" clId="{0BA5887C-5958-416D-93EC-842A4C62E897}" dt="2023-07-15T19:32:53.615" v="1" actId="47"/>
        <pc:sldMkLst>
          <pc:docMk/>
          <pc:sldMk cId="1215080665" sldId="279"/>
        </pc:sldMkLst>
      </pc:sldChg>
      <pc:sldChg chg="del">
        <pc:chgData name="Neil Middleton" userId="d986780bacd52660" providerId="LiveId" clId="{0BA5887C-5958-416D-93EC-842A4C62E897}" dt="2023-07-15T19:32:53.615" v="1" actId="47"/>
        <pc:sldMkLst>
          <pc:docMk/>
          <pc:sldMk cId="258343003" sldId="281"/>
        </pc:sldMkLst>
      </pc:sldChg>
      <pc:sldChg chg="del">
        <pc:chgData name="Neil Middleton" userId="d986780bacd52660" providerId="LiveId" clId="{0BA5887C-5958-416D-93EC-842A4C62E897}" dt="2023-07-15T19:32:42.135" v="0" actId="47"/>
        <pc:sldMkLst>
          <pc:docMk/>
          <pc:sldMk cId="4015113436" sldId="321"/>
        </pc:sldMkLst>
      </pc:sldChg>
      <pc:sldChg chg="del">
        <pc:chgData name="Neil Middleton" userId="d986780bacd52660" providerId="LiveId" clId="{0BA5887C-5958-416D-93EC-842A4C62E897}" dt="2023-07-15T19:32:42.135" v="0" actId="47"/>
        <pc:sldMkLst>
          <pc:docMk/>
          <pc:sldMk cId="1881905749" sldId="357"/>
        </pc:sldMkLst>
      </pc:sldChg>
      <pc:sldChg chg="del">
        <pc:chgData name="Neil Middleton" userId="d986780bacd52660" providerId="LiveId" clId="{0BA5887C-5958-416D-93EC-842A4C62E897}" dt="2023-07-15T19:32:53.615" v="1" actId="47"/>
        <pc:sldMkLst>
          <pc:docMk/>
          <pc:sldMk cId="3034969441" sldId="367"/>
        </pc:sldMkLst>
      </pc:sldChg>
      <pc:sldChg chg="del">
        <pc:chgData name="Neil Middleton" userId="d986780bacd52660" providerId="LiveId" clId="{0BA5887C-5958-416D-93EC-842A4C62E897}" dt="2023-07-15T19:32:42.135" v="0" actId="47"/>
        <pc:sldMkLst>
          <pc:docMk/>
          <pc:sldMk cId="952748832" sldId="370"/>
        </pc:sldMkLst>
      </pc:sldChg>
      <pc:sldChg chg="del">
        <pc:chgData name="Neil Middleton" userId="d986780bacd52660" providerId="LiveId" clId="{0BA5887C-5958-416D-93EC-842A4C62E897}" dt="2023-07-15T19:32:42.135" v="0" actId="47"/>
        <pc:sldMkLst>
          <pc:docMk/>
          <pc:sldMk cId="1964155826" sldId="371"/>
        </pc:sldMkLst>
      </pc:sldChg>
      <pc:sldChg chg="del">
        <pc:chgData name="Neil Middleton" userId="d986780bacd52660" providerId="LiveId" clId="{0BA5887C-5958-416D-93EC-842A4C62E897}" dt="2023-07-15T19:32:42.135" v="0" actId="47"/>
        <pc:sldMkLst>
          <pc:docMk/>
          <pc:sldMk cId="4119319861" sldId="372"/>
        </pc:sldMkLst>
      </pc:sldChg>
      <pc:sldChg chg="del">
        <pc:chgData name="Neil Middleton" userId="d986780bacd52660" providerId="LiveId" clId="{0BA5887C-5958-416D-93EC-842A4C62E897}" dt="2023-07-15T19:32:42.135" v="0" actId="47"/>
        <pc:sldMkLst>
          <pc:docMk/>
          <pc:sldMk cId="4184736559" sldId="374"/>
        </pc:sldMkLst>
      </pc:sldChg>
      <pc:sldChg chg="del">
        <pc:chgData name="Neil Middleton" userId="d986780bacd52660" providerId="LiveId" clId="{0BA5887C-5958-416D-93EC-842A4C62E897}" dt="2023-07-15T19:32:42.135" v="0" actId="47"/>
        <pc:sldMkLst>
          <pc:docMk/>
          <pc:sldMk cId="1497613078" sldId="375"/>
        </pc:sldMkLst>
      </pc:sldChg>
      <pc:sldChg chg="del">
        <pc:chgData name="Neil Middleton" userId="d986780bacd52660" providerId="LiveId" clId="{0BA5887C-5958-416D-93EC-842A4C62E897}" dt="2023-07-15T19:32:42.135" v="0" actId="47"/>
        <pc:sldMkLst>
          <pc:docMk/>
          <pc:sldMk cId="4098968067" sldId="379"/>
        </pc:sldMkLst>
      </pc:sldChg>
      <pc:sldChg chg="del">
        <pc:chgData name="Neil Middleton" userId="d986780bacd52660" providerId="LiveId" clId="{0BA5887C-5958-416D-93EC-842A4C62E897}" dt="2023-07-15T19:32:42.135" v="0" actId="47"/>
        <pc:sldMkLst>
          <pc:docMk/>
          <pc:sldMk cId="607479357" sldId="380"/>
        </pc:sldMkLst>
      </pc:sldChg>
      <pc:sldChg chg="del">
        <pc:chgData name="Neil Middleton" userId="d986780bacd52660" providerId="LiveId" clId="{0BA5887C-5958-416D-93EC-842A4C62E897}" dt="2023-07-15T19:32:42.135" v="0" actId="47"/>
        <pc:sldMkLst>
          <pc:docMk/>
          <pc:sldMk cId="2047955610" sldId="381"/>
        </pc:sldMkLst>
      </pc:sldChg>
      <pc:sldChg chg="del">
        <pc:chgData name="Neil Middleton" userId="d986780bacd52660" providerId="LiveId" clId="{0BA5887C-5958-416D-93EC-842A4C62E897}" dt="2023-07-15T19:32:53.615" v="1" actId="47"/>
        <pc:sldMkLst>
          <pc:docMk/>
          <pc:sldMk cId="1497277227" sldId="394"/>
        </pc:sldMkLst>
      </pc:sldChg>
      <pc:sldChg chg="del">
        <pc:chgData name="Neil Middleton" userId="d986780bacd52660" providerId="LiveId" clId="{0BA5887C-5958-416D-93EC-842A4C62E897}" dt="2023-07-15T19:32:53.615" v="1" actId="47"/>
        <pc:sldMkLst>
          <pc:docMk/>
          <pc:sldMk cId="50779727" sldId="397"/>
        </pc:sldMkLst>
      </pc:sldChg>
      <pc:sldChg chg="del">
        <pc:chgData name="Neil Middleton" userId="d986780bacd52660" providerId="LiveId" clId="{0BA5887C-5958-416D-93EC-842A4C62E897}" dt="2023-07-15T19:32:53.615" v="1" actId="47"/>
        <pc:sldMkLst>
          <pc:docMk/>
          <pc:sldMk cId="1513074984" sldId="399"/>
        </pc:sldMkLst>
      </pc:sldChg>
      <pc:sldChg chg="del">
        <pc:chgData name="Neil Middleton" userId="d986780bacd52660" providerId="LiveId" clId="{0BA5887C-5958-416D-93EC-842A4C62E897}" dt="2023-07-15T19:32:53.615" v="1" actId="47"/>
        <pc:sldMkLst>
          <pc:docMk/>
          <pc:sldMk cId="1713337563" sldId="402"/>
        </pc:sldMkLst>
      </pc:sldChg>
      <pc:sldChg chg="del">
        <pc:chgData name="Neil Middleton" userId="d986780bacd52660" providerId="LiveId" clId="{0BA5887C-5958-416D-93EC-842A4C62E897}" dt="2023-07-15T19:32:42.135" v="0" actId="47"/>
        <pc:sldMkLst>
          <pc:docMk/>
          <pc:sldMk cId="823531183" sldId="403"/>
        </pc:sldMkLst>
      </pc:sldChg>
      <pc:sldChg chg="del">
        <pc:chgData name="Neil Middleton" userId="d986780bacd52660" providerId="LiveId" clId="{0BA5887C-5958-416D-93EC-842A4C62E897}" dt="2023-07-15T19:32:53.615" v="1" actId="47"/>
        <pc:sldMkLst>
          <pc:docMk/>
          <pc:sldMk cId="3929848372" sldId="404"/>
        </pc:sldMkLst>
      </pc:sldChg>
      <pc:sldChg chg="del">
        <pc:chgData name="Neil Middleton" userId="d986780bacd52660" providerId="LiveId" clId="{0BA5887C-5958-416D-93EC-842A4C62E897}" dt="2023-07-15T19:32:53.615" v="1" actId="47"/>
        <pc:sldMkLst>
          <pc:docMk/>
          <pc:sldMk cId="268265222" sldId="405"/>
        </pc:sldMkLst>
      </pc:sldChg>
      <pc:sldChg chg="del">
        <pc:chgData name="Neil Middleton" userId="d986780bacd52660" providerId="LiveId" clId="{0BA5887C-5958-416D-93EC-842A4C62E897}" dt="2023-07-15T19:32:53.615" v="1" actId="47"/>
        <pc:sldMkLst>
          <pc:docMk/>
          <pc:sldMk cId="1417627268" sldId="421"/>
        </pc:sldMkLst>
      </pc:sldChg>
      <pc:sldChg chg="del">
        <pc:chgData name="Neil Middleton" userId="d986780bacd52660" providerId="LiveId" clId="{0BA5887C-5958-416D-93EC-842A4C62E897}" dt="2023-07-15T19:32:53.615" v="1" actId="47"/>
        <pc:sldMkLst>
          <pc:docMk/>
          <pc:sldMk cId="4074429734" sldId="438"/>
        </pc:sldMkLst>
      </pc:sldChg>
      <pc:sldChg chg="del">
        <pc:chgData name="Neil Middleton" userId="d986780bacd52660" providerId="LiveId" clId="{0BA5887C-5958-416D-93EC-842A4C62E897}" dt="2023-07-15T19:32:42.135" v="0" actId="47"/>
        <pc:sldMkLst>
          <pc:docMk/>
          <pc:sldMk cId="1011658202" sldId="439"/>
        </pc:sldMkLst>
      </pc:sldChg>
      <pc:sldChg chg="del">
        <pc:chgData name="Neil Middleton" userId="d986780bacd52660" providerId="LiveId" clId="{0BA5887C-5958-416D-93EC-842A4C62E897}" dt="2023-07-15T19:32:42.135" v="0" actId="47"/>
        <pc:sldMkLst>
          <pc:docMk/>
          <pc:sldMk cId="3143660213" sldId="441"/>
        </pc:sldMkLst>
      </pc:sldChg>
      <pc:sldChg chg="del">
        <pc:chgData name="Neil Middleton" userId="d986780bacd52660" providerId="LiveId" clId="{0BA5887C-5958-416D-93EC-842A4C62E897}" dt="2023-07-15T19:32:53.615" v="1" actId="47"/>
        <pc:sldMkLst>
          <pc:docMk/>
          <pc:sldMk cId="1170000370" sldId="459"/>
        </pc:sldMkLst>
      </pc:sldChg>
      <pc:sldChg chg="del">
        <pc:chgData name="Neil Middleton" userId="d986780bacd52660" providerId="LiveId" clId="{0BA5887C-5958-416D-93EC-842A4C62E897}" dt="2023-07-15T19:32:53.615" v="1" actId="47"/>
        <pc:sldMkLst>
          <pc:docMk/>
          <pc:sldMk cId="1060466032" sldId="471"/>
        </pc:sldMkLst>
      </pc:sldChg>
      <pc:sldChg chg="del">
        <pc:chgData name="Neil Middleton" userId="d986780bacd52660" providerId="LiveId" clId="{0BA5887C-5958-416D-93EC-842A4C62E897}" dt="2023-07-15T19:32:42.135" v="0" actId="47"/>
        <pc:sldMkLst>
          <pc:docMk/>
          <pc:sldMk cId="866937124" sldId="474"/>
        </pc:sldMkLst>
      </pc:sldChg>
      <pc:sldChg chg="del">
        <pc:chgData name="Neil Middleton" userId="d986780bacd52660" providerId="LiveId" clId="{0BA5887C-5958-416D-93EC-842A4C62E897}" dt="2023-07-15T19:32:53.615" v="1" actId="47"/>
        <pc:sldMkLst>
          <pc:docMk/>
          <pc:sldMk cId="4212215356" sldId="475"/>
        </pc:sldMkLst>
      </pc:sldChg>
      <pc:sldChg chg="del">
        <pc:chgData name="Neil Middleton" userId="d986780bacd52660" providerId="LiveId" clId="{0BA5887C-5958-416D-93EC-842A4C62E897}" dt="2023-07-15T19:32:53.615" v="1" actId="47"/>
        <pc:sldMkLst>
          <pc:docMk/>
          <pc:sldMk cId="3831399168" sldId="478"/>
        </pc:sldMkLst>
      </pc:sldChg>
      <pc:sldChg chg="del">
        <pc:chgData name="Neil Middleton" userId="d986780bacd52660" providerId="LiveId" clId="{0BA5887C-5958-416D-93EC-842A4C62E897}" dt="2023-07-15T19:32:42.135" v="0" actId="47"/>
        <pc:sldMkLst>
          <pc:docMk/>
          <pc:sldMk cId="1185070356" sldId="481"/>
        </pc:sldMkLst>
      </pc:sldChg>
      <pc:sldChg chg="del">
        <pc:chgData name="Neil Middleton" userId="d986780bacd52660" providerId="LiveId" clId="{0BA5887C-5958-416D-93EC-842A4C62E897}" dt="2023-07-15T19:32:42.135" v="0" actId="47"/>
        <pc:sldMkLst>
          <pc:docMk/>
          <pc:sldMk cId="829286223" sldId="484"/>
        </pc:sldMkLst>
      </pc:sldChg>
      <pc:sldChg chg="del">
        <pc:chgData name="Neil Middleton" userId="d986780bacd52660" providerId="LiveId" clId="{0BA5887C-5958-416D-93EC-842A4C62E897}" dt="2023-07-15T19:32:42.135" v="0" actId="47"/>
        <pc:sldMkLst>
          <pc:docMk/>
          <pc:sldMk cId="2499677215" sldId="485"/>
        </pc:sldMkLst>
      </pc:sldChg>
      <pc:sldChg chg="del">
        <pc:chgData name="Neil Middleton" userId="d986780bacd52660" providerId="LiveId" clId="{0BA5887C-5958-416D-93EC-842A4C62E897}" dt="2023-07-15T19:32:42.135" v="0" actId="47"/>
        <pc:sldMkLst>
          <pc:docMk/>
          <pc:sldMk cId="2852925785" sldId="486"/>
        </pc:sldMkLst>
      </pc:sldChg>
      <pc:sldChg chg="del">
        <pc:chgData name="Neil Middleton" userId="d986780bacd52660" providerId="LiveId" clId="{0BA5887C-5958-416D-93EC-842A4C62E897}" dt="2023-07-15T19:32:53.615" v="1" actId="47"/>
        <pc:sldMkLst>
          <pc:docMk/>
          <pc:sldMk cId="194554330" sldId="490"/>
        </pc:sldMkLst>
      </pc:sldChg>
      <pc:sldChg chg="del">
        <pc:chgData name="Neil Middleton" userId="d986780bacd52660" providerId="LiveId" clId="{0BA5887C-5958-416D-93EC-842A4C62E897}" dt="2023-07-15T19:32:53.615" v="1" actId="47"/>
        <pc:sldMkLst>
          <pc:docMk/>
          <pc:sldMk cId="3858353745" sldId="491"/>
        </pc:sldMkLst>
      </pc:sldChg>
      <pc:sldChg chg="del">
        <pc:chgData name="Neil Middleton" userId="d986780bacd52660" providerId="LiveId" clId="{0BA5887C-5958-416D-93EC-842A4C62E897}" dt="2023-07-15T19:32:42.135" v="0" actId="47"/>
        <pc:sldMkLst>
          <pc:docMk/>
          <pc:sldMk cId="2157868786" sldId="500"/>
        </pc:sldMkLst>
      </pc:sldChg>
      <pc:sldChg chg="del">
        <pc:chgData name="Neil Middleton" userId="d986780bacd52660" providerId="LiveId" clId="{0BA5887C-5958-416D-93EC-842A4C62E897}" dt="2023-07-15T19:32:42.135" v="0" actId="47"/>
        <pc:sldMkLst>
          <pc:docMk/>
          <pc:sldMk cId="1171389385" sldId="501"/>
        </pc:sldMkLst>
      </pc:sldChg>
      <pc:sldChg chg="del">
        <pc:chgData name="Neil Middleton" userId="d986780bacd52660" providerId="LiveId" clId="{0BA5887C-5958-416D-93EC-842A4C62E897}" dt="2023-07-15T19:32:42.135" v="0" actId="47"/>
        <pc:sldMkLst>
          <pc:docMk/>
          <pc:sldMk cId="2170356193" sldId="502"/>
        </pc:sldMkLst>
      </pc:sldChg>
      <pc:sldChg chg="del">
        <pc:chgData name="Neil Middleton" userId="d986780bacd52660" providerId="LiveId" clId="{0BA5887C-5958-416D-93EC-842A4C62E897}" dt="2023-07-15T19:32:42.135" v="0" actId="47"/>
        <pc:sldMkLst>
          <pc:docMk/>
          <pc:sldMk cId="4292312918" sldId="521"/>
        </pc:sldMkLst>
      </pc:sldChg>
      <pc:sldChg chg="del">
        <pc:chgData name="Neil Middleton" userId="d986780bacd52660" providerId="LiveId" clId="{0BA5887C-5958-416D-93EC-842A4C62E897}" dt="2023-07-15T19:32:53.615" v="1" actId="47"/>
        <pc:sldMkLst>
          <pc:docMk/>
          <pc:sldMk cId="1733805791" sldId="522"/>
        </pc:sldMkLst>
      </pc:sldChg>
      <pc:sldChg chg="del">
        <pc:chgData name="Neil Middleton" userId="d986780bacd52660" providerId="LiveId" clId="{0BA5887C-5958-416D-93EC-842A4C62E897}" dt="2023-07-15T19:32:53.615" v="1" actId="47"/>
        <pc:sldMkLst>
          <pc:docMk/>
          <pc:sldMk cId="4023145" sldId="534"/>
        </pc:sldMkLst>
      </pc:sldChg>
      <pc:sldChg chg="del">
        <pc:chgData name="Neil Middleton" userId="d986780bacd52660" providerId="LiveId" clId="{0BA5887C-5958-416D-93EC-842A4C62E897}" dt="2023-07-15T19:32:42.135" v="0" actId="47"/>
        <pc:sldMkLst>
          <pc:docMk/>
          <pc:sldMk cId="2026463821" sldId="567"/>
        </pc:sldMkLst>
      </pc:sldChg>
      <pc:sldChg chg="del">
        <pc:chgData name="Neil Middleton" userId="d986780bacd52660" providerId="LiveId" clId="{0BA5887C-5958-416D-93EC-842A4C62E897}" dt="2023-07-15T19:32:42.135" v="0" actId="47"/>
        <pc:sldMkLst>
          <pc:docMk/>
          <pc:sldMk cId="3256549716" sldId="568"/>
        </pc:sldMkLst>
      </pc:sldChg>
      <pc:sldChg chg="del">
        <pc:chgData name="Neil Middleton" userId="d986780bacd52660" providerId="LiveId" clId="{0BA5887C-5958-416D-93EC-842A4C62E897}" dt="2023-07-15T19:32:42.135" v="0" actId="47"/>
        <pc:sldMkLst>
          <pc:docMk/>
          <pc:sldMk cId="3578534413" sldId="569"/>
        </pc:sldMkLst>
      </pc:sldChg>
      <pc:sldChg chg="del">
        <pc:chgData name="Neil Middleton" userId="d986780bacd52660" providerId="LiveId" clId="{0BA5887C-5958-416D-93EC-842A4C62E897}" dt="2023-07-15T19:32:42.135" v="0" actId="47"/>
        <pc:sldMkLst>
          <pc:docMk/>
          <pc:sldMk cId="1200324636" sldId="570"/>
        </pc:sldMkLst>
      </pc:sldChg>
      <pc:sldChg chg="del">
        <pc:chgData name="Neil Middleton" userId="d986780bacd52660" providerId="LiveId" clId="{0BA5887C-5958-416D-93EC-842A4C62E897}" dt="2023-07-15T19:32:42.135" v="0" actId="47"/>
        <pc:sldMkLst>
          <pc:docMk/>
          <pc:sldMk cId="736915965" sldId="571"/>
        </pc:sldMkLst>
      </pc:sldChg>
      <pc:sldChg chg="del">
        <pc:chgData name="Neil Middleton" userId="d986780bacd52660" providerId="LiveId" clId="{0BA5887C-5958-416D-93EC-842A4C62E897}" dt="2023-07-15T19:32:42.135" v="0" actId="47"/>
        <pc:sldMkLst>
          <pc:docMk/>
          <pc:sldMk cId="2005774691" sldId="572"/>
        </pc:sldMkLst>
      </pc:sldChg>
      <pc:sldChg chg="del">
        <pc:chgData name="Neil Middleton" userId="d986780bacd52660" providerId="LiveId" clId="{0BA5887C-5958-416D-93EC-842A4C62E897}" dt="2023-07-15T19:32:42.135" v="0" actId="47"/>
        <pc:sldMkLst>
          <pc:docMk/>
          <pc:sldMk cId="2535468298" sldId="573"/>
        </pc:sldMkLst>
      </pc:sldChg>
      <pc:sldChg chg="del">
        <pc:chgData name="Neil Middleton" userId="d986780bacd52660" providerId="LiveId" clId="{0BA5887C-5958-416D-93EC-842A4C62E897}" dt="2023-07-15T19:32:42.135" v="0" actId="47"/>
        <pc:sldMkLst>
          <pc:docMk/>
          <pc:sldMk cId="2092645184" sldId="574"/>
        </pc:sldMkLst>
      </pc:sldChg>
      <pc:sldChg chg="del">
        <pc:chgData name="Neil Middleton" userId="d986780bacd52660" providerId="LiveId" clId="{0BA5887C-5958-416D-93EC-842A4C62E897}" dt="2023-07-15T19:32:42.135" v="0" actId="47"/>
        <pc:sldMkLst>
          <pc:docMk/>
          <pc:sldMk cId="368326948" sldId="575"/>
        </pc:sldMkLst>
      </pc:sldChg>
      <pc:sldChg chg="del">
        <pc:chgData name="Neil Middleton" userId="d986780bacd52660" providerId="LiveId" clId="{0BA5887C-5958-416D-93EC-842A4C62E897}" dt="2023-07-15T19:32:42.135" v="0" actId="47"/>
        <pc:sldMkLst>
          <pc:docMk/>
          <pc:sldMk cId="768151468" sldId="576"/>
        </pc:sldMkLst>
      </pc:sldChg>
      <pc:sldChg chg="del">
        <pc:chgData name="Neil Middleton" userId="d986780bacd52660" providerId="LiveId" clId="{0BA5887C-5958-416D-93EC-842A4C62E897}" dt="2023-07-15T19:32:42.135" v="0" actId="47"/>
        <pc:sldMkLst>
          <pc:docMk/>
          <pc:sldMk cId="1594393059" sldId="577"/>
        </pc:sldMkLst>
      </pc:sldChg>
      <pc:sldChg chg="del">
        <pc:chgData name="Neil Middleton" userId="d986780bacd52660" providerId="LiveId" clId="{0BA5887C-5958-416D-93EC-842A4C62E897}" dt="2023-07-15T19:32:42.135" v="0" actId="47"/>
        <pc:sldMkLst>
          <pc:docMk/>
          <pc:sldMk cId="280563007" sldId="583"/>
        </pc:sldMkLst>
      </pc:sldChg>
      <pc:sldChg chg="modSp mod">
        <pc:chgData name="Neil Middleton" userId="d986780bacd52660" providerId="LiveId" clId="{0BA5887C-5958-416D-93EC-842A4C62E897}" dt="2023-07-15T19:53:32.320" v="7" actId="1037"/>
        <pc:sldMkLst>
          <pc:docMk/>
          <pc:sldMk cId="411207699" sldId="587"/>
        </pc:sldMkLst>
        <pc:spChg chg="mod">
          <ac:chgData name="Neil Middleton" userId="d986780bacd52660" providerId="LiveId" clId="{0BA5887C-5958-416D-93EC-842A4C62E897}" dt="2023-07-15T19:52:37.295" v="4" actId="14100"/>
          <ac:spMkLst>
            <pc:docMk/>
            <pc:sldMk cId="411207699" sldId="587"/>
            <ac:spMk id="10" creationId="{94104666-CE46-0CC3-1F23-067676C5DF04}"/>
          </ac:spMkLst>
        </pc:spChg>
        <pc:spChg chg="mod">
          <ac:chgData name="Neil Middleton" userId="d986780bacd52660" providerId="LiveId" clId="{0BA5887C-5958-416D-93EC-842A4C62E897}" dt="2023-07-15T19:53:32.320" v="7" actId="1037"/>
          <ac:spMkLst>
            <pc:docMk/>
            <pc:sldMk cId="411207699" sldId="587"/>
            <ac:spMk id="11" creationId="{32D910F3-2F0C-93B6-4E2F-6C93896AB5B2}"/>
          </ac:spMkLst>
        </pc:spChg>
        <pc:spChg chg="mod">
          <ac:chgData name="Neil Middleton" userId="d986780bacd52660" providerId="LiveId" clId="{0BA5887C-5958-416D-93EC-842A4C62E897}" dt="2023-07-15T19:53:32.320" v="7" actId="1037"/>
          <ac:spMkLst>
            <pc:docMk/>
            <pc:sldMk cId="411207699" sldId="587"/>
            <ac:spMk id="12" creationId="{05E76516-63CF-7F92-D701-FD4D7237D90A}"/>
          </ac:spMkLst>
        </pc:spChg>
        <pc:spChg chg="mod">
          <ac:chgData name="Neil Middleton" userId="d986780bacd52660" providerId="LiveId" clId="{0BA5887C-5958-416D-93EC-842A4C62E897}" dt="2023-07-15T19:53:32.320" v="7" actId="1037"/>
          <ac:spMkLst>
            <pc:docMk/>
            <pc:sldMk cId="411207699" sldId="587"/>
            <ac:spMk id="13" creationId="{118D7DC4-F597-9CEB-A145-975264CB18EC}"/>
          </ac:spMkLst>
        </pc:spChg>
        <pc:spChg chg="mod">
          <ac:chgData name="Neil Middleton" userId="d986780bacd52660" providerId="LiveId" clId="{0BA5887C-5958-416D-93EC-842A4C62E897}" dt="2023-07-15T19:52:42.300" v="5" actId="14100"/>
          <ac:spMkLst>
            <pc:docMk/>
            <pc:sldMk cId="411207699" sldId="587"/>
            <ac:spMk id="14" creationId="{56561E9B-6383-EABB-0C9B-DE6E0DECE7EC}"/>
          </ac:spMkLst>
        </pc:spChg>
        <pc:spChg chg="mod">
          <ac:chgData name="Neil Middleton" userId="d986780bacd52660" providerId="LiveId" clId="{0BA5887C-5958-416D-93EC-842A4C62E897}" dt="2023-07-15T19:53:32.320" v="7" actId="1037"/>
          <ac:spMkLst>
            <pc:docMk/>
            <pc:sldMk cId="411207699" sldId="587"/>
            <ac:spMk id="16" creationId="{1C573E71-F65D-8F1F-964E-7A505711342C}"/>
          </ac:spMkLst>
        </pc:spChg>
        <pc:spChg chg="mod">
          <ac:chgData name="Neil Middleton" userId="d986780bacd52660" providerId="LiveId" clId="{0BA5887C-5958-416D-93EC-842A4C62E897}" dt="2023-07-15T19:53:32.320" v="7" actId="1037"/>
          <ac:spMkLst>
            <pc:docMk/>
            <pc:sldMk cId="411207699" sldId="587"/>
            <ac:spMk id="17" creationId="{9332C42F-5E6B-17F0-6941-6560423D3CE8}"/>
          </ac:spMkLst>
        </pc:spChg>
        <pc:spChg chg="mod">
          <ac:chgData name="Neil Middleton" userId="d986780bacd52660" providerId="LiveId" clId="{0BA5887C-5958-416D-93EC-842A4C62E897}" dt="2023-07-15T19:53:32.320" v="7" actId="1037"/>
          <ac:spMkLst>
            <pc:docMk/>
            <pc:sldMk cId="411207699" sldId="587"/>
            <ac:spMk id="26" creationId="{A599F94A-DB15-B418-B78E-67BFE10F049D}"/>
          </ac:spMkLst>
        </pc:spChg>
        <pc:spChg chg="mod">
          <ac:chgData name="Neil Middleton" userId="d986780bacd52660" providerId="LiveId" clId="{0BA5887C-5958-416D-93EC-842A4C62E897}" dt="2023-07-15T19:53:32.320" v="7" actId="1037"/>
          <ac:spMkLst>
            <pc:docMk/>
            <pc:sldMk cId="411207699" sldId="587"/>
            <ac:spMk id="28" creationId="{EE8131C4-2322-0EE7-CCAC-86221D81ABA5}"/>
          </ac:spMkLst>
        </pc:spChg>
        <pc:spChg chg="mod">
          <ac:chgData name="Neil Middleton" userId="d986780bacd52660" providerId="LiveId" clId="{0BA5887C-5958-416D-93EC-842A4C62E897}" dt="2023-07-15T19:53:32.320" v="7" actId="1037"/>
          <ac:spMkLst>
            <pc:docMk/>
            <pc:sldMk cId="411207699" sldId="587"/>
            <ac:spMk id="29" creationId="{B46E25B1-54B2-2BDF-04BF-25CD0E4A29D7}"/>
          </ac:spMkLst>
        </pc:spChg>
        <pc:spChg chg="mod">
          <ac:chgData name="Neil Middleton" userId="d986780bacd52660" providerId="LiveId" clId="{0BA5887C-5958-416D-93EC-842A4C62E897}" dt="2023-07-15T19:53:32.320" v="7" actId="1037"/>
          <ac:spMkLst>
            <pc:docMk/>
            <pc:sldMk cId="411207699" sldId="587"/>
            <ac:spMk id="30" creationId="{935D815C-281F-86C9-BBC7-E68558CF3D36}"/>
          </ac:spMkLst>
        </pc:spChg>
        <pc:spChg chg="mod">
          <ac:chgData name="Neil Middleton" userId="d986780bacd52660" providerId="LiveId" clId="{0BA5887C-5958-416D-93EC-842A4C62E897}" dt="2023-07-15T19:53:32.320" v="7" actId="1037"/>
          <ac:spMkLst>
            <pc:docMk/>
            <pc:sldMk cId="411207699" sldId="587"/>
            <ac:spMk id="38" creationId="{9DF2E00C-F53D-294C-7377-E7C6132F6C09}"/>
          </ac:spMkLst>
        </pc:spChg>
        <pc:spChg chg="mod">
          <ac:chgData name="Neil Middleton" userId="d986780bacd52660" providerId="LiveId" clId="{0BA5887C-5958-416D-93EC-842A4C62E897}" dt="2023-07-15T19:53:32.320" v="7" actId="1037"/>
          <ac:spMkLst>
            <pc:docMk/>
            <pc:sldMk cId="411207699" sldId="587"/>
            <ac:spMk id="39" creationId="{EAB71F0B-D916-E0DC-93A8-B13B1761607A}"/>
          </ac:spMkLst>
        </pc:spChg>
        <pc:spChg chg="mod">
          <ac:chgData name="Neil Middleton" userId="d986780bacd52660" providerId="LiveId" clId="{0BA5887C-5958-416D-93EC-842A4C62E897}" dt="2023-07-15T19:53:32.320" v="7" actId="1037"/>
          <ac:spMkLst>
            <pc:docMk/>
            <pc:sldMk cId="411207699" sldId="587"/>
            <ac:spMk id="40" creationId="{5931822B-D810-250D-C231-B27ECDBF4AE3}"/>
          </ac:spMkLst>
        </pc:spChg>
        <pc:spChg chg="mod">
          <ac:chgData name="Neil Middleton" userId="d986780bacd52660" providerId="LiveId" clId="{0BA5887C-5958-416D-93EC-842A4C62E897}" dt="2023-07-15T19:53:32.320" v="7" actId="1037"/>
          <ac:spMkLst>
            <pc:docMk/>
            <pc:sldMk cId="411207699" sldId="587"/>
            <ac:spMk id="45" creationId="{33B564E3-8C70-A8E1-A27E-65EE5EAFC8D1}"/>
          </ac:spMkLst>
        </pc:spChg>
        <pc:spChg chg="mod">
          <ac:chgData name="Neil Middleton" userId="d986780bacd52660" providerId="LiveId" clId="{0BA5887C-5958-416D-93EC-842A4C62E897}" dt="2023-07-15T19:53:32.320" v="7" actId="1037"/>
          <ac:spMkLst>
            <pc:docMk/>
            <pc:sldMk cId="411207699" sldId="587"/>
            <ac:spMk id="46" creationId="{4147067C-E9E8-26BC-609B-02793E774215}"/>
          </ac:spMkLst>
        </pc:spChg>
        <pc:cxnChg chg="mod">
          <ac:chgData name="Neil Middleton" userId="d986780bacd52660" providerId="LiveId" clId="{0BA5887C-5958-416D-93EC-842A4C62E897}" dt="2023-07-15T19:52:37.295" v="4" actId="14100"/>
          <ac:cxnSpMkLst>
            <pc:docMk/>
            <pc:sldMk cId="411207699" sldId="587"/>
            <ac:cxnSpMk id="18" creationId="{2523F1D2-E259-4FBC-F1D9-D3595A106B8C}"/>
          </ac:cxnSpMkLst>
        </pc:cxnChg>
        <pc:cxnChg chg="mod">
          <ac:chgData name="Neil Middleton" userId="d986780bacd52660" providerId="LiveId" clId="{0BA5887C-5958-416D-93EC-842A4C62E897}" dt="2023-07-15T19:53:32.320" v="7" actId="1037"/>
          <ac:cxnSpMkLst>
            <pc:docMk/>
            <pc:sldMk cId="411207699" sldId="587"/>
            <ac:cxnSpMk id="19" creationId="{588A605F-773C-A82D-087A-048D78C9FD01}"/>
          </ac:cxnSpMkLst>
        </pc:cxnChg>
        <pc:cxnChg chg="mod">
          <ac:chgData name="Neil Middleton" userId="d986780bacd52660" providerId="LiveId" clId="{0BA5887C-5958-416D-93EC-842A4C62E897}" dt="2023-07-15T19:53:32.320" v="7" actId="1037"/>
          <ac:cxnSpMkLst>
            <pc:docMk/>
            <pc:sldMk cId="411207699" sldId="587"/>
            <ac:cxnSpMk id="20" creationId="{9D30AB21-2FE0-C8C2-E54D-F57C0A6D36BE}"/>
          </ac:cxnSpMkLst>
        </pc:cxnChg>
        <pc:cxnChg chg="mod">
          <ac:chgData name="Neil Middleton" userId="d986780bacd52660" providerId="LiveId" clId="{0BA5887C-5958-416D-93EC-842A4C62E897}" dt="2023-07-15T19:52:42.300" v="5" actId="14100"/>
          <ac:cxnSpMkLst>
            <pc:docMk/>
            <pc:sldMk cId="411207699" sldId="587"/>
            <ac:cxnSpMk id="21" creationId="{54C82415-F355-CD4E-E3F9-1E6F8A5F308F}"/>
          </ac:cxnSpMkLst>
        </pc:cxnChg>
        <pc:cxnChg chg="mod">
          <ac:chgData name="Neil Middleton" userId="d986780bacd52660" providerId="LiveId" clId="{0BA5887C-5958-416D-93EC-842A4C62E897}" dt="2023-07-15T19:53:32.320" v="7" actId="1037"/>
          <ac:cxnSpMkLst>
            <pc:docMk/>
            <pc:sldMk cId="411207699" sldId="587"/>
            <ac:cxnSpMk id="24" creationId="{4A8707A9-63DA-DC40-67B8-32C9E83541B6}"/>
          </ac:cxnSpMkLst>
        </pc:cxnChg>
        <pc:cxnChg chg="mod">
          <ac:chgData name="Neil Middleton" userId="d986780bacd52660" providerId="LiveId" clId="{0BA5887C-5958-416D-93EC-842A4C62E897}" dt="2023-07-15T19:53:32.320" v="7" actId="1037"/>
          <ac:cxnSpMkLst>
            <pc:docMk/>
            <pc:sldMk cId="411207699" sldId="587"/>
            <ac:cxnSpMk id="25" creationId="{B46C1B25-E6D1-E7AF-FC7D-0E3CA8B47B9C}"/>
          </ac:cxnSpMkLst>
        </pc:cxnChg>
        <pc:cxnChg chg="mod">
          <ac:chgData name="Neil Middleton" userId="d986780bacd52660" providerId="LiveId" clId="{0BA5887C-5958-416D-93EC-842A4C62E897}" dt="2023-07-15T19:53:32.320" v="7" actId="1037"/>
          <ac:cxnSpMkLst>
            <pc:docMk/>
            <pc:sldMk cId="411207699" sldId="587"/>
            <ac:cxnSpMk id="31" creationId="{4D007126-3320-A120-FDB2-D8A71C3A87C3}"/>
          </ac:cxnSpMkLst>
        </pc:cxnChg>
        <pc:cxnChg chg="mod">
          <ac:chgData name="Neil Middleton" userId="d986780bacd52660" providerId="LiveId" clId="{0BA5887C-5958-416D-93EC-842A4C62E897}" dt="2023-07-15T19:53:32.320" v="7" actId="1037"/>
          <ac:cxnSpMkLst>
            <pc:docMk/>
            <pc:sldMk cId="411207699" sldId="587"/>
            <ac:cxnSpMk id="32" creationId="{2C1940B1-20CD-9303-B2FC-AF1235826B91}"/>
          </ac:cxnSpMkLst>
        </pc:cxnChg>
        <pc:cxnChg chg="mod">
          <ac:chgData name="Neil Middleton" userId="d986780bacd52660" providerId="LiveId" clId="{0BA5887C-5958-416D-93EC-842A4C62E897}" dt="2023-07-15T19:53:32.320" v="7" actId="1037"/>
          <ac:cxnSpMkLst>
            <pc:docMk/>
            <pc:sldMk cId="411207699" sldId="587"/>
            <ac:cxnSpMk id="33" creationId="{DC1B9424-743F-6B17-0633-E0C43C4B97DE}"/>
          </ac:cxnSpMkLst>
        </pc:cxnChg>
        <pc:cxnChg chg="mod">
          <ac:chgData name="Neil Middleton" userId="d986780bacd52660" providerId="LiveId" clId="{0BA5887C-5958-416D-93EC-842A4C62E897}" dt="2023-07-15T19:53:32.320" v="7" actId="1037"/>
          <ac:cxnSpMkLst>
            <pc:docMk/>
            <pc:sldMk cId="411207699" sldId="587"/>
            <ac:cxnSpMk id="34" creationId="{4111621A-2201-D600-175B-62CC1D103AD4}"/>
          </ac:cxnSpMkLst>
        </pc:cxnChg>
        <pc:cxnChg chg="mod">
          <ac:chgData name="Neil Middleton" userId="d986780bacd52660" providerId="LiveId" clId="{0BA5887C-5958-416D-93EC-842A4C62E897}" dt="2023-07-15T19:53:32.320" v="7" actId="1037"/>
          <ac:cxnSpMkLst>
            <pc:docMk/>
            <pc:sldMk cId="411207699" sldId="587"/>
            <ac:cxnSpMk id="42" creationId="{AA24888C-43D2-01D0-8504-4319CBA2440F}"/>
          </ac:cxnSpMkLst>
        </pc:cxnChg>
        <pc:cxnChg chg="mod">
          <ac:chgData name="Neil Middleton" userId="d986780bacd52660" providerId="LiveId" clId="{0BA5887C-5958-416D-93EC-842A4C62E897}" dt="2023-07-15T19:53:32.320" v="7" actId="1037"/>
          <ac:cxnSpMkLst>
            <pc:docMk/>
            <pc:sldMk cId="411207699" sldId="587"/>
            <ac:cxnSpMk id="43" creationId="{1036CF33-FBAE-ECA1-F2B3-1F86BE8FC268}"/>
          </ac:cxnSpMkLst>
        </pc:cxnChg>
        <pc:cxnChg chg="mod">
          <ac:chgData name="Neil Middleton" userId="d986780bacd52660" providerId="LiveId" clId="{0BA5887C-5958-416D-93EC-842A4C62E897}" dt="2023-07-15T19:53:32.320" v="7" actId="1037"/>
          <ac:cxnSpMkLst>
            <pc:docMk/>
            <pc:sldMk cId="411207699" sldId="587"/>
            <ac:cxnSpMk id="48" creationId="{957F1877-F225-D559-928A-4ACFC97D9E22}"/>
          </ac:cxnSpMkLst>
        </pc:cxnChg>
        <pc:cxnChg chg="mod">
          <ac:chgData name="Neil Middleton" userId="d986780bacd52660" providerId="LiveId" clId="{0BA5887C-5958-416D-93EC-842A4C62E897}" dt="2023-07-15T19:53:32.320" v="7" actId="1037"/>
          <ac:cxnSpMkLst>
            <pc:docMk/>
            <pc:sldMk cId="411207699" sldId="587"/>
            <ac:cxnSpMk id="49" creationId="{AC82BB37-AFE9-C3A2-C7F9-0B14CFB22645}"/>
          </ac:cxnSpMkLst>
        </pc:cxnChg>
        <pc:cxnChg chg="mod">
          <ac:chgData name="Neil Middleton" userId="d986780bacd52660" providerId="LiveId" clId="{0BA5887C-5958-416D-93EC-842A4C62E897}" dt="2023-07-15T19:53:32.320" v="7" actId="1037"/>
          <ac:cxnSpMkLst>
            <pc:docMk/>
            <pc:sldMk cId="411207699" sldId="587"/>
            <ac:cxnSpMk id="50" creationId="{1829269A-653A-C18C-C932-07C4DF19E0B9}"/>
          </ac:cxnSpMkLst>
        </pc:cxnChg>
        <pc:cxnChg chg="mod">
          <ac:chgData name="Neil Middleton" userId="d986780bacd52660" providerId="LiveId" clId="{0BA5887C-5958-416D-93EC-842A4C62E897}" dt="2023-07-15T19:53:32.320" v="7" actId="1037"/>
          <ac:cxnSpMkLst>
            <pc:docMk/>
            <pc:sldMk cId="411207699" sldId="587"/>
            <ac:cxnSpMk id="51" creationId="{E352C827-728D-A83D-AF05-863F0A34F62E}"/>
          </ac:cxnSpMkLst>
        </pc:cxnChg>
      </pc:sldChg>
      <pc:sldChg chg="del">
        <pc:chgData name="Neil Middleton" userId="d986780bacd52660" providerId="LiveId" clId="{0BA5887C-5958-416D-93EC-842A4C62E897}" dt="2023-07-15T19:32:53.615" v="1" actId="47"/>
        <pc:sldMkLst>
          <pc:docMk/>
          <pc:sldMk cId="3745908622" sldId="594"/>
        </pc:sldMkLst>
      </pc:sldChg>
      <pc:sldChg chg="del">
        <pc:chgData name="Neil Middleton" userId="d986780bacd52660" providerId="LiveId" clId="{0BA5887C-5958-416D-93EC-842A4C62E897}" dt="2023-07-15T19:32:53.615" v="1" actId="47"/>
        <pc:sldMkLst>
          <pc:docMk/>
          <pc:sldMk cId="1001040486" sldId="5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7FD6AB2A-1FB7-4BEA-A17E-2C4FAF9CC33A}" type="datetimeFigureOut">
              <a:rPr lang="en-GB" smtClean="0"/>
              <a:t>15/07/2023</a:t>
            </a:fld>
            <a:endParaRPr lang="en-GB"/>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21A09433-2496-43E2-989E-3C8E895F320A}" type="slidenum">
              <a:rPr lang="en-GB" smtClean="0"/>
              <a:t>‹#›</a:t>
            </a:fld>
            <a:endParaRPr lang="en-GB"/>
          </a:p>
        </p:txBody>
      </p:sp>
    </p:spTree>
    <p:extLst>
      <p:ext uri="{BB962C8B-B14F-4D97-AF65-F5344CB8AC3E}">
        <p14:creationId xmlns:p14="http://schemas.microsoft.com/office/powerpoint/2010/main" val="26346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smtClean="0"/>
            </a:lvl1pPr>
          </a:lstStyle>
          <a:p>
            <a:pPr>
              <a:defRPr/>
            </a:pPr>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smtClean="0"/>
            </a:lvl1pPr>
          </a:lstStyle>
          <a:p>
            <a:pPr>
              <a:defRPr/>
            </a:pPr>
            <a:fld id="{C3AAA138-FC29-487A-8A7C-1455ED49D717}" type="datetimeFigureOut">
              <a:rPr lang="en-GB"/>
              <a:pPr>
                <a:defRPr/>
              </a:pPr>
              <a:t>15/07/2023</a:t>
            </a:fld>
            <a:endParaRPr lang="en-GB"/>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smtClean="0"/>
            </a:lvl1pPr>
          </a:lstStyle>
          <a:p>
            <a:pPr>
              <a:defRPr/>
            </a:pPr>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smtClean="0"/>
            </a:lvl1pPr>
          </a:lstStyle>
          <a:p>
            <a:pPr>
              <a:defRPr/>
            </a:pPr>
            <a:fld id="{5DCF6358-A288-437C-8B35-1E6BD6E86C33}" type="slidenum">
              <a:rPr lang="en-GB"/>
              <a:pPr>
                <a:defRPr/>
              </a:pPr>
              <a:t>‹#›</a:t>
            </a:fld>
            <a:endParaRPr lang="en-GB"/>
          </a:p>
        </p:txBody>
      </p:sp>
    </p:spTree>
    <p:extLst>
      <p:ext uri="{BB962C8B-B14F-4D97-AF65-F5344CB8AC3E}">
        <p14:creationId xmlns:p14="http://schemas.microsoft.com/office/powerpoint/2010/main" val="41226837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794">
              <a:defRPr sz="5300" b="1">
                <a:solidFill>
                  <a:srgbClr val="000000"/>
                </a:solidFill>
                <a:latin typeface="Times New Roman" pitchFamily="18" charset="0"/>
              </a:defRPr>
            </a:lvl1pPr>
            <a:lvl2pPr marL="724634" indent="-278706" defTabSz="905794">
              <a:defRPr sz="5300" b="1">
                <a:solidFill>
                  <a:srgbClr val="000000"/>
                </a:solidFill>
                <a:latin typeface="Times New Roman" pitchFamily="18" charset="0"/>
              </a:defRPr>
            </a:lvl2pPr>
            <a:lvl3pPr marL="1114822" indent="-222965" defTabSz="905794">
              <a:defRPr sz="5300" b="1">
                <a:solidFill>
                  <a:srgbClr val="000000"/>
                </a:solidFill>
                <a:latin typeface="Times New Roman" pitchFamily="18" charset="0"/>
              </a:defRPr>
            </a:lvl3pPr>
            <a:lvl4pPr marL="1560751" indent="-222965" defTabSz="905794">
              <a:defRPr sz="5300" b="1">
                <a:solidFill>
                  <a:srgbClr val="000000"/>
                </a:solidFill>
                <a:latin typeface="Times New Roman" pitchFamily="18" charset="0"/>
              </a:defRPr>
            </a:lvl4pPr>
            <a:lvl5pPr marL="2006680" indent="-222965" defTabSz="905794">
              <a:defRPr sz="5300" b="1">
                <a:solidFill>
                  <a:srgbClr val="000000"/>
                </a:solidFill>
                <a:latin typeface="Times New Roman" pitchFamily="18" charset="0"/>
              </a:defRPr>
            </a:lvl5pPr>
            <a:lvl6pPr marL="2452608" indent="-222965" algn="ctr" defTabSz="905794" eaLnBrk="0" fontAlgn="base" hangingPunct="0">
              <a:spcBef>
                <a:spcPct val="0"/>
              </a:spcBef>
              <a:spcAft>
                <a:spcPct val="0"/>
              </a:spcAft>
              <a:defRPr sz="5300" b="1">
                <a:solidFill>
                  <a:srgbClr val="000000"/>
                </a:solidFill>
                <a:latin typeface="Times New Roman" pitchFamily="18" charset="0"/>
              </a:defRPr>
            </a:lvl6pPr>
            <a:lvl7pPr marL="2898538" indent="-222965" algn="ctr" defTabSz="905794" eaLnBrk="0" fontAlgn="base" hangingPunct="0">
              <a:spcBef>
                <a:spcPct val="0"/>
              </a:spcBef>
              <a:spcAft>
                <a:spcPct val="0"/>
              </a:spcAft>
              <a:defRPr sz="5300" b="1">
                <a:solidFill>
                  <a:srgbClr val="000000"/>
                </a:solidFill>
                <a:latin typeface="Times New Roman" pitchFamily="18" charset="0"/>
              </a:defRPr>
            </a:lvl7pPr>
            <a:lvl8pPr marL="3344467" indent="-222965" algn="ctr" defTabSz="905794" eaLnBrk="0" fontAlgn="base" hangingPunct="0">
              <a:spcBef>
                <a:spcPct val="0"/>
              </a:spcBef>
              <a:spcAft>
                <a:spcPct val="0"/>
              </a:spcAft>
              <a:defRPr sz="5300" b="1">
                <a:solidFill>
                  <a:srgbClr val="000000"/>
                </a:solidFill>
                <a:latin typeface="Times New Roman" pitchFamily="18" charset="0"/>
              </a:defRPr>
            </a:lvl8pPr>
            <a:lvl9pPr marL="3790395" indent="-222965" algn="ctr" defTabSz="905794" eaLnBrk="0" fontAlgn="base" hangingPunct="0">
              <a:spcBef>
                <a:spcPct val="0"/>
              </a:spcBef>
              <a:spcAft>
                <a:spcPct val="0"/>
              </a:spcAft>
              <a:defRPr sz="5300" b="1">
                <a:solidFill>
                  <a:srgbClr val="000000"/>
                </a:solidFill>
                <a:latin typeface="Times New Roman" pitchFamily="18" charset="0"/>
              </a:defRPr>
            </a:lvl9pPr>
          </a:lstStyle>
          <a:p>
            <a:fld id="{73C4845D-5195-48B2-A736-78C634A1BCEF}" type="slidenum">
              <a:rPr lang="en-GB" altLang="en-US" sz="1300" b="0">
                <a:solidFill>
                  <a:schemeClr val="tx1"/>
                </a:solidFill>
              </a:rPr>
              <a:pPr/>
              <a:t>1</a:t>
            </a:fld>
            <a:endParaRPr lang="en-GB" altLang="en-US" sz="1300" b="0">
              <a:solidFill>
                <a:schemeClr val="tx1"/>
              </a:solidFill>
            </a:endParaRPr>
          </a:p>
        </p:txBody>
      </p:sp>
      <p:sp>
        <p:nvSpPr>
          <p:cNvPr id="57347" name="Rectangle 2"/>
          <p:cNvSpPr>
            <a:spLocks noGrp="1" noRot="1" noChangeAspect="1" noChangeArrowheads="1" noTextEdit="1"/>
          </p:cNvSpPr>
          <p:nvPr>
            <p:ph type="sldImg"/>
          </p:nvPr>
        </p:nvSpPr>
        <p:spPr>
          <a:xfrm>
            <a:off x="104775" y="750888"/>
            <a:ext cx="6678613" cy="3757612"/>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p>
        </p:txBody>
      </p:sp>
    </p:spTree>
    <p:extLst>
      <p:ext uri="{BB962C8B-B14F-4D97-AF65-F5344CB8AC3E}">
        <p14:creationId xmlns:p14="http://schemas.microsoft.com/office/powerpoint/2010/main" val="143596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10</a:t>
            </a:fld>
            <a:endParaRPr lang="en-GB"/>
          </a:p>
        </p:txBody>
      </p:sp>
    </p:spTree>
    <p:extLst>
      <p:ext uri="{BB962C8B-B14F-4D97-AF65-F5344CB8AC3E}">
        <p14:creationId xmlns:p14="http://schemas.microsoft.com/office/powerpoint/2010/main" val="296272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794">
              <a:defRPr sz="5300" b="1">
                <a:solidFill>
                  <a:srgbClr val="000000"/>
                </a:solidFill>
                <a:latin typeface="Times New Roman" pitchFamily="18" charset="0"/>
              </a:defRPr>
            </a:lvl1pPr>
            <a:lvl2pPr marL="724634" indent="-278706" defTabSz="905794">
              <a:defRPr sz="5300" b="1">
                <a:solidFill>
                  <a:srgbClr val="000000"/>
                </a:solidFill>
                <a:latin typeface="Times New Roman" pitchFamily="18" charset="0"/>
              </a:defRPr>
            </a:lvl2pPr>
            <a:lvl3pPr marL="1114822" indent="-222965" defTabSz="905794">
              <a:defRPr sz="5300" b="1">
                <a:solidFill>
                  <a:srgbClr val="000000"/>
                </a:solidFill>
                <a:latin typeface="Times New Roman" pitchFamily="18" charset="0"/>
              </a:defRPr>
            </a:lvl3pPr>
            <a:lvl4pPr marL="1560751" indent="-222965" defTabSz="905794">
              <a:defRPr sz="5300" b="1">
                <a:solidFill>
                  <a:srgbClr val="000000"/>
                </a:solidFill>
                <a:latin typeface="Times New Roman" pitchFamily="18" charset="0"/>
              </a:defRPr>
            </a:lvl4pPr>
            <a:lvl5pPr marL="2006680" indent="-222965" defTabSz="905794">
              <a:defRPr sz="5300" b="1">
                <a:solidFill>
                  <a:srgbClr val="000000"/>
                </a:solidFill>
                <a:latin typeface="Times New Roman" pitchFamily="18" charset="0"/>
              </a:defRPr>
            </a:lvl5pPr>
            <a:lvl6pPr marL="2452608" indent="-222965" algn="ctr" defTabSz="905794" eaLnBrk="0" fontAlgn="base" hangingPunct="0">
              <a:spcBef>
                <a:spcPct val="0"/>
              </a:spcBef>
              <a:spcAft>
                <a:spcPct val="0"/>
              </a:spcAft>
              <a:defRPr sz="5300" b="1">
                <a:solidFill>
                  <a:srgbClr val="000000"/>
                </a:solidFill>
                <a:latin typeface="Times New Roman" pitchFamily="18" charset="0"/>
              </a:defRPr>
            </a:lvl6pPr>
            <a:lvl7pPr marL="2898538" indent="-222965" algn="ctr" defTabSz="905794" eaLnBrk="0" fontAlgn="base" hangingPunct="0">
              <a:spcBef>
                <a:spcPct val="0"/>
              </a:spcBef>
              <a:spcAft>
                <a:spcPct val="0"/>
              </a:spcAft>
              <a:defRPr sz="5300" b="1">
                <a:solidFill>
                  <a:srgbClr val="000000"/>
                </a:solidFill>
                <a:latin typeface="Times New Roman" pitchFamily="18" charset="0"/>
              </a:defRPr>
            </a:lvl7pPr>
            <a:lvl8pPr marL="3344467" indent="-222965" algn="ctr" defTabSz="905794" eaLnBrk="0" fontAlgn="base" hangingPunct="0">
              <a:spcBef>
                <a:spcPct val="0"/>
              </a:spcBef>
              <a:spcAft>
                <a:spcPct val="0"/>
              </a:spcAft>
              <a:defRPr sz="5300" b="1">
                <a:solidFill>
                  <a:srgbClr val="000000"/>
                </a:solidFill>
                <a:latin typeface="Times New Roman" pitchFamily="18" charset="0"/>
              </a:defRPr>
            </a:lvl8pPr>
            <a:lvl9pPr marL="3790395" indent="-222965" algn="ctr" defTabSz="905794" eaLnBrk="0" fontAlgn="base" hangingPunct="0">
              <a:spcBef>
                <a:spcPct val="0"/>
              </a:spcBef>
              <a:spcAft>
                <a:spcPct val="0"/>
              </a:spcAft>
              <a:defRPr sz="5300" b="1">
                <a:solidFill>
                  <a:srgbClr val="000000"/>
                </a:solidFill>
                <a:latin typeface="Times New Roman" pitchFamily="18" charset="0"/>
              </a:defRPr>
            </a:lvl9pPr>
          </a:lstStyle>
          <a:p>
            <a:fld id="{73C4845D-5195-48B2-A736-78C634A1BCEF}" type="slidenum">
              <a:rPr lang="en-GB" altLang="en-US" sz="1300" b="0">
                <a:solidFill>
                  <a:schemeClr val="tx1"/>
                </a:solidFill>
              </a:rPr>
              <a:pPr/>
              <a:t>11</a:t>
            </a:fld>
            <a:endParaRPr lang="en-GB" altLang="en-US" sz="1300" b="0">
              <a:solidFill>
                <a:schemeClr val="tx1"/>
              </a:solidFill>
            </a:endParaRPr>
          </a:p>
        </p:txBody>
      </p:sp>
      <p:sp>
        <p:nvSpPr>
          <p:cNvPr id="57347" name="Rectangle 2"/>
          <p:cNvSpPr>
            <a:spLocks noGrp="1" noRot="1" noChangeAspect="1" noChangeArrowheads="1" noTextEdit="1"/>
          </p:cNvSpPr>
          <p:nvPr>
            <p:ph type="sldImg"/>
          </p:nvPr>
        </p:nvSpPr>
        <p:spPr>
          <a:xfrm>
            <a:off x="104775" y="750888"/>
            <a:ext cx="6678613" cy="3757612"/>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496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F89B7E50-7EE3-47E1-97F8-DAAAD06B2184}" type="slidenum">
              <a:rPr lang="en-GB"/>
              <a:pPr/>
              <a:t>12</a:t>
            </a:fld>
            <a:endParaRPr lang="en-GB"/>
          </a:p>
        </p:txBody>
      </p:sp>
      <p:sp>
        <p:nvSpPr>
          <p:cNvPr id="106498" name="Rectangle 2"/>
          <p:cNvSpPr>
            <a:spLocks noGrp="1" noRot="1" noChangeAspect="1" noChangeArrowheads="1" noTextEdit="1"/>
          </p:cNvSpPr>
          <p:nvPr>
            <p:ph type="sldImg"/>
          </p:nvPr>
        </p:nvSpPr>
        <p:spPr>
          <a:xfrm>
            <a:off x="104775" y="750888"/>
            <a:ext cx="6678613" cy="3757612"/>
          </a:xfrm>
          <a:ln/>
        </p:spPr>
      </p:sp>
      <p:sp>
        <p:nvSpPr>
          <p:cNvPr id="106499" name="Rectangle 3"/>
          <p:cNvSpPr>
            <a:spLocks noGrp="1" noChangeArrowheads="1"/>
          </p:cNvSpPr>
          <p:nvPr>
            <p:ph type="body" idx="1"/>
          </p:nvPr>
        </p:nvSpPr>
        <p:spPr>
          <a:noFill/>
          <a:ln/>
        </p:spPr>
        <p:txBody>
          <a:bodyPr/>
          <a:lstStyle/>
          <a:p>
            <a:r>
              <a:rPr lang="en-US" altLang="en-US" sz="1300" u="none" dirty="0"/>
              <a:t>Proposed by Stephen Waring and Seconded</a:t>
            </a:r>
            <a:r>
              <a:rPr lang="en-US" altLang="en-US" sz="1300" u="none" baseline="0" dirty="0"/>
              <a:t> by Ann Hindley</a:t>
            </a:r>
            <a:endParaRPr lang="en-US" altLang="en-US" sz="1300" u="none" dirty="0"/>
          </a:p>
          <a:p>
            <a:r>
              <a:rPr lang="en-US" altLang="en-US" sz="1300" u="sng" dirty="0"/>
              <a:t>NOTE TO NEIL</a:t>
            </a:r>
            <a:r>
              <a:rPr lang="en-US" altLang="en-US" sz="1300" dirty="0"/>
              <a:t>:</a:t>
            </a:r>
          </a:p>
          <a:p>
            <a:r>
              <a:rPr lang="en-GB" altLang="en-US" sz="1800" dirty="0"/>
              <a:t>Click the ‘right-arrow’ key </a:t>
            </a:r>
            <a:r>
              <a:rPr lang="en-GB" altLang="en-US" sz="1300" dirty="0"/>
              <a:t>when the speaker begins. It will show 2:00. It will reduce in increments, initially 10 seconds, then 5 and finally by one second at a time.</a:t>
            </a:r>
          </a:p>
          <a:p>
            <a:r>
              <a:rPr lang="en-GB" altLang="en-US" sz="1300" dirty="0"/>
              <a:t>After the proposer/seconder has spoken … could allow others to speak [but …. then go to the next slide to show the proposed amendment.]</a:t>
            </a:r>
          </a:p>
          <a:p>
            <a:r>
              <a:rPr lang="en-GB" sz="1300" u="sng" baseline="0" dirty="0"/>
              <a:t>NOTE TO CHAIR:</a:t>
            </a:r>
          </a:p>
          <a:p>
            <a:r>
              <a:rPr lang="en-GB" sz="1300" baseline="0" dirty="0"/>
              <a:t>Ask for a show of hands in favour, against, abstain (record results)</a:t>
            </a:r>
          </a:p>
          <a:p>
            <a:endParaRPr lang="en-GB" sz="1300" baseline="0" dirty="0"/>
          </a:p>
          <a:p>
            <a:r>
              <a:rPr lang="en-GB" sz="1300" baseline="0" dirty="0"/>
              <a:t>Also </a:t>
            </a:r>
            <a:r>
              <a:rPr lang="en-GB" sz="1800" baseline="0" dirty="0"/>
              <a:t>read out the proxy votes</a:t>
            </a:r>
            <a:r>
              <a:rPr lang="en-GB" sz="1300" baseline="0" dirty="0"/>
              <a:t>: 100 for chair, 0 for XXXX</a:t>
            </a:r>
            <a:endParaRPr lang="en-GB" sz="1300" dirty="0"/>
          </a:p>
          <a:p>
            <a:endParaRPr lang="en-GB" altLang="en-US" dirty="0"/>
          </a:p>
          <a:p>
            <a:endParaRPr lang="en-US" dirty="0">
              <a:ea typeface="ＭＳ Ｐゴシック" pitchFamily="34" charset="-128"/>
            </a:endParaRPr>
          </a:p>
        </p:txBody>
      </p:sp>
    </p:spTree>
    <p:extLst>
      <p:ext uri="{BB962C8B-B14F-4D97-AF65-F5344CB8AC3E}">
        <p14:creationId xmlns:p14="http://schemas.microsoft.com/office/powerpoint/2010/main" val="389830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2</a:t>
            </a:fld>
            <a:endParaRPr lang="en-GB"/>
          </a:p>
        </p:txBody>
      </p:sp>
    </p:spTree>
    <p:extLst>
      <p:ext uri="{BB962C8B-B14F-4D97-AF65-F5344CB8AC3E}">
        <p14:creationId xmlns:p14="http://schemas.microsoft.com/office/powerpoint/2010/main" val="114718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3</a:t>
            </a:fld>
            <a:endParaRPr lang="en-GB"/>
          </a:p>
        </p:txBody>
      </p:sp>
    </p:spTree>
    <p:extLst>
      <p:ext uri="{BB962C8B-B14F-4D97-AF65-F5344CB8AC3E}">
        <p14:creationId xmlns:p14="http://schemas.microsoft.com/office/powerpoint/2010/main" val="316458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4</a:t>
            </a:fld>
            <a:endParaRPr lang="en-GB"/>
          </a:p>
        </p:txBody>
      </p:sp>
    </p:spTree>
    <p:extLst>
      <p:ext uri="{BB962C8B-B14F-4D97-AF65-F5344CB8AC3E}">
        <p14:creationId xmlns:p14="http://schemas.microsoft.com/office/powerpoint/2010/main" val="228405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5</a:t>
            </a:fld>
            <a:endParaRPr lang="en-GB"/>
          </a:p>
        </p:txBody>
      </p:sp>
    </p:spTree>
    <p:extLst>
      <p:ext uri="{BB962C8B-B14F-4D97-AF65-F5344CB8AC3E}">
        <p14:creationId xmlns:p14="http://schemas.microsoft.com/office/powerpoint/2010/main" val="153672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6</a:t>
            </a:fld>
            <a:endParaRPr lang="en-GB"/>
          </a:p>
        </p:txBody>
      </p:sp>
    </p:spTree>
    <p:extLst>
      <p:ext uri="{BB962C8B-B14F-4D97-AF65-F5344CB8AC3E}">
        <p14:creationId xmlns:p14="http://schemas.microsoft.com/office/powerpoint/2010/main" val="264617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7</a:t>
            </a:fld>
            <a:endParaRPr lang="en-GB"/>
          </a:p>
        </p:txBody>
      </p:sp>
    </p:spTree>
    <p:extLst>
      <p:ext uri="{BB962C8B-B14F-4D97-AF65-F5344CB8AC3E}">
        <p14:creationId xmlns:p14="http://schemas.microsoft.com/office/powerpoint/2010/main" val="321316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8</a:t>
            </a:fld>
            <a:endParaRPr lang="en-GB"/>
          </a:p>
        </p:txBody>
      </p:sp>
    </p:spTree>
    <p:extLst>
      <p:ext uri="{BB962C8B-B14F-4D97-AF65-F5344CB8AC3E}">
        <p14:creationId xmlns:p14="http://schemas.microsoft.com/office/powerpoint/2010/main" val="198067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DCF6358-A288-437C-8B35-1E6BD6E86C33}" type="slidenum">
              <a:rPr lang="en-GB" smtClean="0"/>
              <a:pPr>
                <a:defRPr/>
              </a:pPr>
              <a:t>9</a:t>
            </a:fld>
            <a:endParaRPr lang="en-GB"/>
          </a:p>
        </p:txBody>
      </p:sp>
    </p:spTree>
    <p:extLst>
      <p:ext uri="{BB962C8B-B14F-4D97-AF65-F5344CB8AC3E}">
        <p14:creationId xmlns:p14="http://schemas.microsoft.com/office/powerpoint/2010/main" val="1263887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1331913" y="2571750"/>
            <a:ext cx="6553200" cy="131445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3" name="Rectangle 4"/>
          <p:cNvSpPr>
            <a:spLocks noGrp="1" noChangeArrowheads="1"/>
          </p:cNvSpPr>
          <p:nvPr>
            <p:ph type="dt" sz="half" idx="10"/>
          </p:nvPr>
        </p:nvSpPr>
        <p:spPr>
          <a:xfrm>
            <a:off x="971600" y="4786313"/>
            <a:ext cx="1619200" cy="239712"/>
          </a:xfrm>
        </p:spPr>
        <p:txBody>
          <a:bodyPr/>
          <a:lstStyle>
            <a:lvl1pPr algn="l">
              <a:defRPr/>
            </a:lvl1pPr>
          </a:lstStyle>
          <a:p>
            <a:pPr>
              <a:defRPr/>
            </a:pPr>
            <a:r>
              <a:rPr lang="en-US" altLang="en-US" dirty="0"/>
              <a:t>(#)</a:t>
            </a:r>
          </a:p>
        </p:txBody>
      </p:sp>
      <p:sp>
        <p:nvSpPr>
          <p:cNvPr id="4" name="Rectangle 5"/>
          <p:cNvSpPr>
            <a:spLocks noGrp="1" noChangeArrowheads="1"/>
          </p:cNvSpPr>
          <p:nvPr>
            <p:ph type="ftr" sz="quarter" idx="11"/>
          </p:nvPr>
        </p:nvSpPr>
        <p:spPr>
          <a:xfrm>
            <a:off x="2987675" y="4786313"/>
            <a:ext cx="3168650" cy="239712"/>
          </a:xfrm>
        </p:spPr>
        <p:txBody>
          <a:bodyPr/>
          <a:lstStyle>
            <a:lvl1pPr>
              <a:defRPr b="1" dirty="0" smtClean="0"/>
            </a:lvl1pPr>
          </a:lstStyle>
          <a:p>
            <a:pPr>
              <a:defRPr/>
            </a:pPr>
            <a:r>
              <a:rPr lang="en-US" altLang="en-US" dirty="0"/>
              <a:t>Annual General Meeting 2014 Sheffield</a:t>
            </a:r>
          </a:p>
        </p:txBody>
      </p:sp>
      <p:sp>
        <p:nvSpPr>
          <p:cNvPr id="5" name="Rectangle 6"/>
          <p:cNvSpPr>
            <a:spLocks noGrp="1" noChangeArrowheads="1"/>
          </p:cNvSpPr>
          <p:nvPr>
            <p:ph type="sldNum" sz="quarter" idx="12"/>
          </p:nvPr>
        </p:nvSpPr>
        <p:spPr>
          <a:xfrm>
            <a:off x="6553200" y="4786313"/>
            <a:ext cx="2133600" cy="239712"/>
          </a:xfrm>
        </p:spPr>
        <p:txBody>
          <a:bodyPr/>
          <a:lstStyle>
            <a:lvl1pPr algn="r">
              <a:defRPr/>
            </a:lvl1pPr>
          </a:lstStyle>
          <a:p>
            <a:pPr>
              <a:defRPr/>
            </a:pPr>
            <a:fld id="{D99AF045-CCD6-4789-AD78-B9DE7CFBA3BA}" type="slidenum">
              <a:rPr lang="en-US" altLang="en-US"/>
              <a:pPr>
                <a:defRPr/>
              </a:pPr>
              <a:t>‹#›</a:t>
            </a:fld>
            <a:endParaRPr lang="en-US" altLang="en-US"/>
          </a:p>
        </p:txBody>
      </p:sp>
      <p:grpSp>
        <p:nvGrpSpPr>
          <p:cNvPr id="6" name="Group 6"/>
          <p:cNvGrpSpPr>
            <a:grpSpLocks noChangeAspect="1"/>
          </p:cNvGrpSpPr>
          <p:nvPr userDrawn="1"/>
        </p:nvGrpSpPr>
        <p:grpSpPr bwMode="auto">
          <a:xfrm>
            <a:off x="7398000" y="4748400"/>
            <a:ext cx="1278225" cy="288000"/>
            <a:chOff x="920" y="572"/>
            <a:chExt cx="3919" cy="883"/>
          </a:xfrm>
        </p:grpSpPr>
        <p:pic>
          <p:nvPicPr>
            <p:cNvPr id="7" name="Picture 4" descr="railfNI"/>
            <p:cNvPicPr>
              <a:picLocks noChangeAspect="1" noChangeArrowheads="1"/>
            </p:cNvPicPr>
            <p:nvPr/>
          </p:nvPicPr>
          <p:blipFill>
            <a:blip r:embed="rId2" cstate="print">
              <a:extLst>
                <a:ext uri="{28A0092B-C50C-407E-A947-70E740481C1C}">
                  <a14:useLocalDpi xmlns:a14="http://schemas.microsoft.com/office/drawing/2010/main" val="0"/>
                </a:ext>
              </a:extLst>
            </a:blip>
            <a:srcRect b="44469"/>
            <a:stretch>
              <a:fillRect/>
            </a:stretch>
          </p:blipFill>
          <p:spPr bwMode="auto">
            <a:xfrm>
              <a:off x="920" y="572"/>
              <a:ext cx="3919"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railfNI"/>
            <p:cNvPicPr>
              <a:picLocks noChangeAspect="1" noChangeArrowheads="1"/>
            </p:cNvPicPr>
            <p:nvPr/>
          </p:nvPicPr>
          <p:blipFill>
            <a:blip r:embed="rId2" cstate="print">
              <a:extLst>
                <a:ext uri="{28A0092B-C50C-407E-A947-70E740481C1C}">
                  <a14:useLocalDpi xmlns:a14="http://schemas.microsoft.com/office/drawing/2010/main" val="0"/>
                </a:ext>
              </a:extLst>
            </a:blip>
            <a:srcRect t="87160"/>
            <a:stretch>
              <a:fillRect/>
            </a:stretch>
          </p:blipFill>
          <p:spPr bwMode="auto">
            <a:xfrm>
              <a:off x="920" y="1292"/>
              <a:ext cx="39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929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6" name="Rectangle 6"/>
          <p:cNvSpPr>
            <a:spLocks noGrp="1" noChangeArrowheads="1"/>
          </p:cNvSpPr>
          <p:nvPr>
            <p:ph type="sldNum" sz="quarter" idx="12"/>
          </p:nvPr>
        </p:nvSpPr>
        <p:spPr/>
        <p:txBody>
          <a:bodyPr/>
          <a:lstStyle>
            <a:lvl1pPr>
              <a:defRPr/>
            </a:lvl1pPr>
          </a:lstStyle>
          <a:p>
            <a:pPr>
              <a:defRPr/>
            </a:pPr>
            <a:fld id="{11B7F10C-82A6-4DB0-A594-5DD432EC5FD0}" type="slidenum">
              <a:rPr lang="en-US" altLang="en-US"/>
              <a:pPr>
                <a:defRPr/>
              </a:pPr>
              <a:t>‹#›</a:t>
            </a:fld>
            <a:endParaRPr lang="en-US" altLang="en-US"/>
          </a:p>
        </p:txBody>
      </p:sp>
    </p:spTree>
    <p:extLst>
      <p:ext uri="{BB962C8B-B14F-4D97-AF65-F5344CB8AC3E}">
        <p14:creationId xmlns:p14="http://schemas.microsoft.com/office/powerpoint/2010/main" val="213931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03612"/>
            <a:ext cx="2017712" cy="43207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1188" y="303612"/>
            <a:ext cx="5905500" cy="43207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6" name="Rectangle 6"/>
          <p:cNvSpPr>
            <a:spLocks noGrp="1" noChangeArrowheads="1"/>
          </p:cNvSpPr>
          <p:nvPr>
            <p:ph type="sldNum" sz="quarter" idx="12"/>
          </p:nvPr>
        </p:nvSpPr>
        <p:spPr/>
        <p:txBody>
          <a:bodyPr/>
          <a:lstStyle>
            <a:lvl1pPr>
              <a:defRPr/>
            </a:lvl1pPr>
          </a:lstStyle>
          <a:p>
            <a:pPr>
              <a:defRPr/>
            </a:pPr>
            <a:fld id="{7AAB2A03-609C-40F7-ABF5-3EB9612400C6}" type="slidenum">
              <a:rPr lang="en-US" altLang="en-US"/>
              <a:pPr>
                <a:defRPr/>
              </a:pPr>
              <a:t>‹#›</a:t>
            </a:fld>
            <a:endParaRPr lang="en-US" altLang="en-US"/>
          </a:p>
        </p:txBody>
      </p:sp>
    </p:spTree>
    <p:extLst>
      <p:ext uri="{BB962C8B-B14F-4D97-AF65-F5344CB8AC3E}">
        <p14:creationId xmlns:p14="http://schemas.microsoft.com/office/powerpoint/2010/main" val="353987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2"/>
          <p:cNvSpPr>
            <a:spLocks noGrp="1"/>
          </p:cNvSpPr>
          <p:nvPr>
            <p:ph idx="1"/>
          </p:nvPr>
        </p:nvSpPr>
        <p:spPr bwMode="auto">
          <a:xfrm>
            <a:off x="612772" y="1062038"/>
            <a:ext cx="8074029"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p:txBody>
      </p:sp>
      <p:sp>
        <p:nvSpPr>
          <p:cNvPr id="9" name="Footer Placeholder 1">
            <a:extLst>
              <a:ext uri="{FF2B5EF4-FFF2-40B4-BE49-F238E27FC236}">
                <a16:creationId xmlns:a16="http://schemas.microsoft.com/office/drawing/2014/main" id="{CCF06D50-EFEF-5049-1161-6A84EA0C8B38}"/>
              </a:ext>
            </a:extLst>
          </p:cNvPr>
          <p:cNvSpPr>
            <a:spLocks noGrp="1"/>
          </p:cNvSpPr>
          <p:nvPr>
            <p:ph type="ftr" sz="quarter" idx="3"/>
          </p:nvPr>
        </p:nvSpPr>
        <p:spPr>
          <a:xfrm>
            <a:off x="3124200" y="4767265"/>
            <a:ext cx="3608321" cy="274637"/>
          </a:xfrm>
          <a:prstGeom prst="rect">
            <a:avLst/>
          </a:prstGeom>
        </p:spPr>
        <p:txBody>
          <a:bodyPr/>
          <a:lstStyle/>
          <a:p>
            <a:pPr algn="ctr">
              <a:defRPr/>
            </a:pPr>
            <a:r>
              <a:rPr lang="en-GB" sz="1200" dirty="0">
                <a:solidFill>
                  <a:srgbClr val="898989"/>
                </a:solidFill>
              </a:rPr>
              <a:t>Funding Rail Campaigners: 2022 “Competition”</a:t>
            </a:r>
            <a:endParaRPr lang="en-GB" altLang="en-US" sz="1200" dirty="0">
              <a:solidFill>
                <a:srgbClr val="898989"/>
              </a:solidFill>
            </a:endParaRPr>
          </a:p>
        </p:txBody>
      </p:sp>
    </p:spTree>
    <p:extLst>
      <p:ext uri="{BB962C8B-B14F-4D97-AF65-F5344CB8AC3E}">
        <p14:creationId xmlns:p14="http://schemas.microsoft.com/office/powerpoint/2010/main" val="288412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dirty="0" smtClean="0">
                <a:latin typeface="+mj-lt"/>
              </a:defRPr>
            </a:lvl1pPr>
          </a:lstStyle>
          <a:p>
            <a:pPr>
              <a:defRPr/>
            </a:pPr>
            <a:r>
              <a:rPr lang="en-US" altLang="en-US" dirty="0"/>
              <a:t>Annual General Meeting 2014 Sheffield</a:t>
            </a:r>
          </a:p>
        </p:txBody>
      </p:sp>
      <p:sp>
        <p:nvSpPr>
          <p:cNvPr id="6" name="Rectangle 6"/>
          <p:cNvSpPr>
            <a:spLocks noGrp="1" noChangeArrowheads="1"/>
          </p:cNvSpPr>
          <p:nvPr>
            <p:ph type="sldNum" sz="quarter" idx="12"/>
          </p:nvPr>
        </p:nvSpPr>
        <p:spPr/>
        <p:txBody>
          <a:bodyPr/>
          <a:lstStyle>
            <a:lvl1pPr>
              <a:defRPr/>
            </a:lvl1pPr>
          </a:lstStyle>
          <a:p>
            <a:pPr>
              <a:defRPr/>
            </a:pPr>
            <a:fld id="{15DE5379-A5C7-4410-A882-4520A46FE058}" type="slidenum">
              <a:rPr lang="en-US" altLang="en-US"/>
              <a:pPr>
                <a:defRPr/>
              </a:pPr>
              <a:t>‹#›</a:t>
            </a:fld>
            <a:endParaRPr lang="en-US" altLang="en-US" dirty="0"/>
          </a:p>
        </p:txBody>
      </p:sp>
    </p:spTree>
    <p:extLst>
      <p:ext uri="{BB962C8B-B14F-4D97-AF65-F5344CB8AC3E}">
        <p14:creationId xmlns:p14="http://schemas.microsoft.com/office/powerpoint/2010/main" val="15001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6" name="Rectangle 6"/>
          <p:cNvSpPr>
            <a:spLocks noGrp="1" noChangeArrowheads="1"/>
          </p:cNvSpPr>
          <p:nvPr>
            <p:ph type="sldNum" sz="quarter" idx="12"/>
          </p:nvPr>
        </p:nvSpPr>
        <p:spPr/>
        <p:txBody>
          <a:bodyPr/>
          <a:lstStyle>
            <a:lvl1pPr>
              <a:defRPr/>
            </a:lvl1pPr>
          </a:lstStyle>
          <a:p>
            <a:pPr>
              <a:defRPr/>
            </a:pPr>
            <a:fld id="{94649A5E-713D-4FAF-B74F-D823792658D0}" type="slidenum">
              <a:rPr lang="en-US" altLang="en-US"/>
              <a:pPr>
                <a:defRPr/>
              </a:pPr>
              <a:t>‹#›</a:t>
            </a:fld>
            <a:endParaRPr lang="en-US" altLang="en-US" dirty="0"/>
          </a:p>
        </p:txBody>
      </p:sp>
    </p:spTree>
    <p:extLst>
      <p:ext uri="{BB962C8B-B14F-4D97-AF65-F5344CB8AC3E}">
        <p14:creationId xmlns:p14="http://schemas.microsoft.com/office/powerpoint/2010/main" val="361839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1188" y="1059659"/>
            <a:ext cx="3960812" cy="3564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4400" y="1059659"/>
            <a:ext cx="3962400" cy="3564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7" name="Rectangle 6"/>
          <p:cNvSpPr>
            <a:spLocks noGrp="1" noChangeArrowheads="1"/>
          </p:cNvSpPr>
          <p:nvPr>
            <p:ph type="sldNum" sz="quarter" idx="12"/>
          </p:nvPr>
        </p:nvSpPr>
        <p:spPr/>
        <p:txBody>
          <a:bodyPr/>
          <a:lstStyle>
            <a:lvl1pPr>
              <a:defRPr/>
            </a:lvl1pPr>
          </a:lstStyle>
          <a:p>
            <a:pPr>
              <a:defRPr/>
            </a:pPr>
            <a:fld id="{A8BD9714-32AB-4AFE-8DA4-1DAAF6ED4128}" type="slidenum">
              <a:rPr lang="en-US" altLang="en-US"/>
              <a:pPr>
                <a:defRPr/>
              </a:pPr>
              <a:t>‹#›</a:t>
            </a:fld>
            <a:endParaRPr lang="en-US" altLang="en-US"/>
          </a:p>
        </p:txBody>
      </p:sp>
    </p:spTree>
    <p:extLst>
      <p:ext uri="{BB962C8B-B14F-4D97-AF65-F5344CB8AC3E}">
        <p14:creationId xmlns:p14="http://schemas.microsoft.com/office/powerpoint/2010/main" val="310489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9" name="Rectangle 6"/>
          <p:cNvSpPr>
            <a:spLocks noGrp="1" noChangeArrowheads="1"/>
          </p:cNvSpPr>
          <p:nvPr>
            <p:ph type="sldNum" sz="quarter" idx="12"/>
          </p:nvPr>
        </p:nvSpPr>
        <p:spPr/>
        <p:txBody>
          <a:bodyPr/>
          <a:lstStyle>
            <a:lvl1pPr>
              <a:defRPr/>
            </a:lvl1pPr>
          </a:lstStyle>
          <a:p>
            <a:pPr>
              <a:defRPr/>
            </a:pPr>
            <a:fld id="{F90747A0-B17D-4383-8D07-BE73C14BAE57}" type="slidenum">
              <a:rPr lang="en-US" altLang="en-US"/>
              <a:pPr>
                <a:defRPr/>
              </a:pPr>
              <a:t>‹#›</a:t>
            </a:fld>
            <a:endParaRPr lang="en-US" altLang="en-US"/>
          </a:p>
        </p:txBody>
      </p:sp>
    </p:spTree>
    <p:extLst>
      <p:ext uri="{BB962C8B-B14F-4D97-AF65-F5344CB8AC3E}">
        <p14:creationId xmlns:p14="http://schemas.microsoft.com/office/powerpoint/2010/main" val="272878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CD09D153-E13F-47CA-B0C1-6180D2CDC986}" type="slidenum">
              <a:rPr lang="en-US" altLang="en-US" smtClean="0"/>
              <a:pPr>
                <a:defRPr/>
              </a:pPr>
              <a:t>‹#›</a:t>
            </a:fld>
            <a:endParaRPr lang="en-US" altLang="en-US" dirty="0"/>
          </a:p>
        </p:txBody>
      </p:sp>
    </p:spTree>
    <p:extLst>
      <p:ext uri="{BB962C8B-B14F-4D97-AF65-F5344CB8AC3E}">
        <p14:creationId xmlns:p14="http://schemas.microsoft.com/office/powerpoint/2010/main" val="203346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4" name="Rectangle 6"/>
          <p:cNvSpPr>
            <a:spLocks noGrp="1" noChangeArrowheads="1"/>
          </p:cNvSpPr>
          <p:nvPr>
            <p:ph type="sldNum" sz="quarter" idx="12"/>
          </p:nvPr>
        </p:nvSpPr>
        <p:spPr/>
        <p:txBody>
          <a:bodyPr/>
          <a:lstStyle>
            <a:lvl1pPr>
              <a:defRPr/>
            </a:lvl1pPr>
          </a:lstStyle>
          <a:p>
            <a:pPr>
              <a:defRPr/>
            </a:pPr>
            <a:fld id="{E98F7C5C-E3BF-4A38-8448-E68964E6A48B}" type="slidenum">
              <a:rPr lang="en-US" altLang="en-US"/>
              <a:pPr>
                <a:defRPr/>
              </a:pPr>
              <a:t>‹#›</a:t>
            </a:fld>
            <a:endParaRPr lang="en-US" altLang="en-US" dirty="0"/>
          </a:p>
        </p:txBody>
      </p:sp>
    </p:spTree>
    <p:extLst>
      <p:ext uri="{BB962C8B-B14F-4D97-AF65-F5344CB8AC3E}">
        <p14:creationId xmlns:p14="http://schemas.microsoft.com/office/powerpoint/2010/main" val="331900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7" name="Rectangle 6"/>
          <p:cNvSpPr>
            <a:spLocks noGrp="1" noChangeArrowheads="1"/>
          </p:cNvSpPr>
          <p:nvPr>
            <p:ph type="sldNum" sz="quarter" idx="12"/>
          </p:nvPr>
        </p:nvSpPr>
        <p:spPr/>
        <p:txBody>
          <a:bodyPr/>
          <a:lstStyle>
            <a:lvl1pPr>
              <a:defRPr/>
            </a:lvl1pPr>
          </a:lstStyle>
          <a:p>
            <a:pPr>
              <a:defRPr/>
            </a:pPr>
            <a:fld id="{6AACB3F0-D20A-4722-A700-08386E36CE63}" type="slidenum">
              <a:rPr lang="en-US" altLang="en-US"/>
              <a:pPr>
                <a:defRPr/>
              </a:pPr>
              <a:t>‹#›</a:t>
            </a:fld>
            <a:endParaRPr lang="en-US" altLang="en-US" dirty="0"/>
          </a:p>
        </p:txBody>
      </p:sp>
    </p:spTree>
    <p:extLst>
      <p:ext uri="{BB962C8B-B14F-4D97-AF65-F5344CB8AC3E}">
        <p14:creationId xmlns:p14="http://schemas.microsoft.com/office/powerpoint/2010/main" val="4117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dirty="0" smtClean="0"/>
            </a:lvl1pPr>
          </a:lstStyle>
          <a:p>
            <a:pPr>
              <a:defRPr/>
            </a:pPr>
            <a:r>
              <a:rPr lang="en-US" altLang="en-US" dirty="0"/>
              <a:t>Annual General Meeting 2014 Sheffield</a:t>
            </a:r>
          </a:p>
        </p:txBody>
      </p:sp>
      <p:sp>
        <p:nvSpPr>
          <p:cNvPr id="7" name="Rectangle 6"/>
          <p:cNvSpPr>
            <a:spLocks noGrp="1" noChangeArrowheads="1"/>
          </p:cNvSpPr>
          <p:nvPr>
            <p:ph type="sldNum" sz="quarter" idx="12"/>
          </p:nvPr>
        </p:nvSpPr>
        <p:spPr/>
        <p:txBody>
          <a:bodyPr/>
          <a:lstStyle>
            <a:lvl1pPr>
              <a:defRPr/>
            </a:lvl1pPr>
          </a:lstStyle>
          <a:p>
            <a:pPr>
              <a:defRPr/>
            </a:pPr>
            <a:fld id="{E70813B4-66CE-4E25-A264-C831F589580D}" type="slidenum">
              <a:rPr lang="en-US" altLang="en-US"/>
              <a:pPr>
                <a:defRPr/>
              </a:pPr>
              <a:t>‹#›</a:t>
            </a:fld>
            <a:endParaRPr lang="en-US" altLang="en-US"/>
          </a:p>
        </p:txBody>
      </p:sp>
    </p:spTree>
    <p:extLst>
      <p:ext uri="{BB962C8B-B14F-4D97-AF65-F5344CB8AC3E}">
        <p14:creationId xmlns:p14="http://schemas.microsoft.com/office/powerpoint/2010/main" val="72352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303213"/>
            <a:ext cx="8075612"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11188" y="1060450"/>
            <a:ext cx="8075612"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268" name="Rectangle 4"/>
          <p:cNvSpPr>
            <a:spLocks noGrp="1" noChangeArrowheads="1"/>
          </p:cNvSpPr>
          <p:nvPr>
            <p:ph type="dt" sz="half" idx="2"/>
          </p:nvPr>
        </p:nvSpPr>
        <p:spPr bwMode="auto">
          <a:xfrm>
            <a:off x="6516688" y="4732338"/>
            <a:ext cx="21336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Garamond" pitchFamily="18" charset="0"/>
              </a:defRPr>
            </a:lvl1pPr>
          </a:lstStyle>
          <a:p>
            <a:pPr>
              <a:defRPr/>
            </a:pPr>
            <a:endParaRPr lang="en-US" altLang="en-US"/>
          </a:p>
        </p:txBody>
      </p:sp>
      <p:sp>
        <p:nvSpPr>
          <p:cNvPr id="11269" name="Rectangle 5"/>
          <p:cNvSpPr>
            <a:spLocks noGrp="1" noChangeArrowheads="1"/>
          </p:cNvSpPr>
          <p:nvPr>
            <p:ph type="ftr" sz="quarter" idx="3"/>
          </p:nvPr>
        </p:nvSpPr>
        <p:spPr bwMode="auto">
          <a:xfrm>
            <a:off x="2987675" y="4732338"/>
            <a:ext cx="316865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b="1" baseline="0" dirty="0" smtClean="0">
                <a:latin typeface="Arial" panose="020B0604020202020204" pitchFamily="34" charset="0"/>
              </a:defRPr>
            </a:lvl1pPr>
          </a:lstStyle>
          <a:p>
            <a:pPr>
              <a:defRPr/>
            </a:pPr>
            <a:r>
              <a:rPr lang="en-US" altLang="en-US" dirty="0"/>
              <a:t>Annual General Meeting 2014 Sheffield</a:t>
            </a:r>
          </a:p>
        </p:txBody>
      </p:sp>
      <p:sp>
        <p:nvSpPr>
          <p:cNvPr id="11270" name="Rectangle 6"/>
          <p:cNvSpPr>
            <a:spLocks noGrp="1" noChangeArrowheads="1"/>
          </p:cNvSpPr>
          <p:nvPr>
            <p:ph type="sldNum" sz="quarter" idx="4"/>
          </p:nvPr>
        </p:nvSpPr>
        <p:spPr bwMode="auto">
          <a:xfrm>
            <a:off x="611188" y="4732338"/>
            <a:ext cx="21336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Garamond" pitchFamily="18" charset="0"/>
              </a:defRPr>
            </a:lvl1pPr>
          </a:lstStyle>
          <a:p>
            <a:pPr>
              <a:defRPr/>
            </a:pPr>
            <a:fld id="{FC4C98CD-6177-42D5-828C-B7CF283D4738}" type="slidenum">
              <a:rPr lang="en-US" altLang="en-US"/>
              <a:pPr>
                <a:defRPr/>
              </a:pPr>
              <a:t>‹#›</a:t>
            </a:fld>
            <a:endParaRPr lang="en-US" altLang="en-US" dirty="0"/>
          </a:p>
        </p:txBody>
      </p:sp>
      <p:sp>
        <p:nvSpPr>
          <p:cNvPr id="1031" name="Line 10"/>
          <p:cNvSpPr>
            <a:spLocks noChangeShapeType="1"/>
          </p:cNvSpPr>
          <p:nvPr userDrawn="1"/>
        </p:nvSpPr>
        <p:spPr bwMode="auto">
          <a:xfrm>
            <a:off x="827088" y="195263"/>
            <a:ext cx="7848600" cy="0"/>
          </a:xfrm>
          <a:prstGeom prst="line">
            <a:avLst/>
          </a:prstGeom>
          <a:noFill/>
          <a:ln w="190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2" name="Line 11"/>
          <p:cNvSpPr>
            <a:spLocks noChangeShapeType="1"/>
          </p:cNvSpPr>
          <p:nvPr userDrawn="1"/>
        </p:nvSpPr>
        <p:spPr bwMode="auto">
          <a:xfrm>
            <a:off x="468313" y="465138"/>
            <a:ext cx="0" cy="4159250"/>
          </a:xfrm>
          <a:prstGeom prst="line">
            <a:avLst/>
          </a:prstGeom>
          <a:noFill/>
          <a:ln w="190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3" name="Arc 14"/>
          <p:cNvSpPr>
            <a:spLocks/>
          </p:cNvSpPr>
          <p:nvPr userDrawn="1"/>
        </p:nvSpPr>
        <p:spPr bwMode="auto">
          <a:xfrm rot="10797571" flipV="1">
            <a:off x="468313" y="195263"/>
            <a:ext cx="358775" cy="2698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 name="Group 6"/>
          <p:cNvGrpSpPr>
            <a:grpSpLocks noChangeAspect="1"/>
          </p:cNvGrpSpPr>
          <p:nvPr userDrawn="1"/>
        </p:nvGrpSpPr>
        <p:grpSpPr bwMode="auto">
          <a:xfrm>
            <a:off x="7398000" y="4748400"/>
            <a:ext cx="1278225" cy="288000"/>
            <a:chOff x="920" y="572"/>
            <a:chExt cx="3919" cy="883"/>
          </a:xfrm>
        </p:grpSpPr>
        <p:pic>
          <p:nvPicPr>
            <p:cNvPr id="12" name="Picture 4" descr="railfNI"/>
            <p:cNvPicPr>
              <a:picLocks noChangeAspect="1" noChangeArrowheads="1"/>
            </p:cNvPicPr>
            <p:nvPr/>
          </p:nvPicPr>
          <p:blipFill>
            <a:blip r:embed="rId14" cstate="print">
              <a:extLst>
                <a:ext uri="{28A0092B-C50C-407E-A947-70E740481C1C}">
                  <a14:useLocalDpi xmlns:a14="http://schemas.microsoft.com/office/drawing/2010/main" val="0"/>
                </a:ext>
              </a:extLst>
            </a:blip>
            <a:srcRect b="44469"/>
            <a:stretch>
              <a:fillRect/>
            </a:stretch>
          </p:blipFill>
          <p:spPr bwMode="auto">
            <a:xfrm>
              <a:off x="920" y="572"/>
              <a:ext cx="3919"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railfNI"/>
            <p:cNvPicPr>
              <a:picLocks noChangeAspect="1" noChangeArrowheads="1"/>
            </p:cNvPicPr>
            <p:nvPr/>
          </p:nvPicPr>
          <p:blipFill>
            <a:blip r:embed="rId14" cstate="print">
              <a:extLst>
                <a:ext uri="{28A0092B-C50C-407E-A947-70E740481C1C}">
                  <a14:useLocalDpi xmlns:a14="http://schemas.microsoft.com/office/drawing/2010/main" val="0"/>
                </a:ext>
              </a:extLst>
            </a:blip>
            <a:srcRect t="87160"/>
            <a:stretch>
              <a:fillRect/>
            </a:stretch>
          </p:blipFill>
          <p:spPr bwMode="auto">
            <a:xfrm>
              <a:off x="920" y="1292"/>
              <a:ext cx="39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8" r:id="rId12"/>
  </p:sldLayoutIdLst>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009900"/>
        </a:buClr>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009900"/>
        </a:buClr>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rgbClr val="009900"/>
        </a:buClr>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rgbClr val="009900"/>
        </a:buClr>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rgbClr val="009900"/>
        </a:buClr>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body" idx="1"/>
          </p:nvPr>
        </p:nvSpPr>
        <p:spPr>
          <a:xfrm>
            <a:off x="720527" y="1131590"/>
            <a:ext cx="7992888" cy="3240360"/>
          </a:xfrm>
          <a:noFill/>
          <a:ln w="19050">
            <a:noFill/>
            <a:miter lim="800000"/>
            <a:headEnd/>
            <a:tailEnd/>
          </a:ln>
        </p:spPr>
        <p:txBody>
          <a:bodyPr anchor="ctr" anchorCtr="1"/>
          <a:lstStyle/>
          <a:p>
            <a:pPr algn="ctr">
              <a:spcBef>
                <a:spcPct val="0"/>
              </a:spcBef>
            </a:pPr>
            <a:r>
              <a:rPr lang="en-GB" sz="3200" b="1" dirty="0">
                <a:solidFill>
                  <a:schemeClr val="tx2"/>
                </a:solidFill>
                <a:latin typeface="Arial" pitchFamily="34" charset="0"/>
                <a:cs typeface="Arial" pitchFamily="34" charset="0"/>
              </a:rPr>
              <a:t>TICKET OFFICES</a:t>
            </a:r>
          </a:p>
          <a:p>
            <a:pPr algn="ctr">
              <a:spcBef>
                <a:spcPct val="0"/>
              </a:spcBef>
            </a:pPr>
            <a:endParaRPr lang="en-GB" sz="3200" b="1" dirty="0">
              <a:solidFill>
                <a:schemeClr val="tx2"/>
              </a:solidFill>
            </a:endParaRPr>
          </a:p>
          <a:p>
            <a:pPr algn="ctr">
              <a:spcBef>
                <a:spcPct val="0"/>
              </a:spcBef>
            </a:pPr>
            <a:r>
              <a:rPr lang="en-GB" sz="2800" dirty="0">
                <a:solidFill>
                  <a:schemeClr val="tx2"/>
                </a:solidFill>
                <a:ea typeface="+mj-ea"/>
                <a:cs typeface="+mj-cs"/>
              </a:rPr>
              <a:t>It’s the people and the services that matter –  </a:t>
            </a:r>
            <a:br>
              <a:rPr lang="en-GB" sz="2800" dirty="0">
                <a:solidFill>
                  <a:schemeClr val="tx2"/>
                </a:solidFill>
                <a:ea typeface="+mj-ea"/>
                <a:cs typeface="+mj-cs"/>
              </a:rPr>
            </a:br>
            <a:r>
              <a:rPr lang="en-GB" sz="2800" dirty="0">
                <a:solidFill>
                  <a:schemeClr val="tx2"/>
                </a:solidFill>
                <a:ea typeface="+mj-ea"/>
                <a:cs typeface="+mj-cs"/>
              </a:rPr>
              <a:t>not the glass</a:t>
            </a:r>
            <a:endParaRPr lang="en-GB" altLang="en-US" sz="2800" b="1" dirty="0">
              <a:solidFill>
                <a:schemeClr val="tx2"/>
              </a:solidFill>
              <a:latin typeface="+mj-lt"/>
              <a:ea typeface="+mj-ea"/>
              <a:cs typeface="+mj-cs"/>
            </a:endParaRPr>
          </a:p>
          <a:p>
            <a:pPr algn="ctr">
              <a:spcBef>
                <a:spcPct val="0"/>
              </a:spcBef>
            </a:pPr>
            <a:endParaRPr lang="en-GB" altLang="en-US" sz="2400" dirty="0">
              <a:latin typeface="+mj-lt"/>
              <a:ea typeface="+mj-ea"/>
              <a:cs typeface="+mj-cs"/>
            </a:endParaRPr>
          </a:p>
          <a:p>
            <a:pPr algn="ctr">
              <a:spcBef>
                <a:spcPct val="0"/>
              </a:spcBef>
            </a:pPr>
            <a:r>
              <a:rPr lang="en-GB" altLang="en-US" sz="2400" dirty="0">
                <a:latin typeface="+mj-lt"/>
                <a:ea typeface="+mj-ea"/>
                <a:cs typeface="+mj-cs"/>
              </a:rPr>
              <a:t>An update by Neil Middleton</a:t>
            </a:r>
          </a:p>
          <a:p>
            <a:pPr algn="ctr"/>
            <a:r>
              <a:rPr lang="en-GB" altLang="en-US" sz="1800" dirty="0">
                <a:latin typeface="+mj-lt"/>
                <a:ea typeface="+mj-ea"/>
                <a:cs typeface="+mj-cs"/>
              </a:rPr>
              <a:t>Railfuture Communications Director</a:t>
            </a:r>
          </a:p>
          <a:p>
            <a:pPr algn="ctr"/>
            <a:r>
              <a:rPr lang="en-GB" altLang="en-US" sz="1800" dirty="0">
                <a:latin typeface="+mj-lt"/>
                <a:ea typeface="+mj-ea"/>
                <a:cs typeface="+mj-cs"/>
              </a:rPr>
              <a:t>(Lead on Fares, Ticketing and Station Customer Services)</a:t>
            </a:r>
          </a:p>
          <a:p>
            <a:pPr algn="ctr"/>
            <a:endParaRPr lang="en-GB" altLang="en-US" sz="1200" b="1" dirty="0">
              <a:solidFill>
                <a:schemeClr val="tx2"/>
              </a:solidFill>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94649A5E-713D-4FAF-B74F-D823792658D0}" type="slidenum">
              <a:rPr lang="en-US" altLang="en-US" smtClean="0"/>
              <a:pPr>
                <a:defRPr/>
              </a:pPr>
              <a:t>1</a:t>
            </a:fld>
            <a:endParaRPr lang="en-US" altLang="en-US" dirty="0"/>
          </a:p>
        </p:txBody>
      </p:sp>
      <p:sp>
        <p:nvSpPr>
          <p:cNvPr id="7" name="Title 4"/>
          <p:cNvSpPr txBox="1">
            <a:spLocks/>
          </p:cNvSpPr>
          <p:nvPr/>
        </p:nvSpPr>
        <p:spPr bwMode="auto">
          <a:xfrm>
            <a:off x="611188" y="267494"/>
            <a:ext cx="821156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pPr algn="ctr">
              <a:lnSpc>
                <a:spcPct val="100000"/>
              </a:lnSpc>
              <a:buClrTx/>
              <a:buSzTx/>
            </a:pPr>
            <a:endParaRPr lang="en-GB" kern="0" dirty="0"/>
          </a:p>
        </p:txBody>
      </p:sp>
      <p:sp>
        <p:nvSpPr>
          <p:cNvPr id="3" name="Footer Placeholder 3">
            <a:extLst>
              <a:ext uri="{FF2B5EF4-FFF2-40B4-BE49-F238E27FC236}">
                <a16:creationId xmlns:a16="http://schemas.microsoft.com/office/drawing/2014/main" id="{8E9DE9CA-B0C8-DEA8-C7A5-BA5DCC121E7C}"/>
              </a:ext>
            </a:extLst>
          </p:cNvPr>
          <p:cNvSpPr>
            <a:spLocks noGrp="1"/>
          </p:cNvSpPr>
          <p:nvPr>
            <p:ph type="ftr" sz="quarter" idx="11"/>
          </p:nvPr>
        </p:nvSpPr>
        <p:spPr>
          <a:xfrm>
            <a:off x="2411760" y="4732338"/>
            <a:ext cx="3672557" cy="29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247313326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8419-EDCF-F029-8E1F-8369B0178A02}"/>
              </a:ext>
            </a:extLst>
          </p:cNvPr>
          <p:cNvSpPr>
            <a:spLocks noGrp="1"/>
          </p:cNvSpPr>
          <p:nvPr>
            <p:ph type="title"/>
          </p:nvPr>
        </p:nvSpPr>
        <p:spPr/>
        <p:txBody>
          <a:bodyPr/>
          <a:lstStyle/>
          <a:p>
            <a:r>
              <a:rPr lang="en-GB" dirty="0"/>
              <a:t>Responses</a:t>
            </a:r>
          </a:p>
        </p:txBody>
      </p:sp>
      <p:sp>
        <p:nvSpPr>
          <p:cNvPr id="4"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10</a:t>
            </a:fld>
            <a:endParaRPr lang="en-US" altLang="en-US" sz="1200" dirty="0">
              <a:latin typeface="Garamond" panose="02020404030301010803" pitchFamily="18" charset="0"/>
            </a:endParaRPr>
          </a:p>
        </p:txBody>
      </p:sp>
      <p:sp>
        <p:nvSpPr>
          <p:cNvPr id="5"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graphicFrame>
        <p:nvGraphicFramePr>
          <p:cNvPr id="7" name="Table 7">
            <a:extLst>
              <a:ext uri="{FF2B5EF4-FFF2-40B4-BE49-F238E27FC236}">
                <a16:creationId xmlns:a16="http://schemas.microsoft.com/office/drawing/2014/main" id="{DFB8EAE6-E242-6D01-4332-3945D59E52B1}"/>
              </a:ext>
            </a:extLst>
          </p:cNvPr>
          <p:cNvGraphicFramePr>
            <a:graphicFrameLocks noGrp="1"/>
          </p:cNvGraphicFramePr>
          <p:nvPr>
            <p:ph idx="1"/>
            <p:extLst>
              <p:ext uri="{D42A27DB-BD31-4B8C-83A1-F6EECF244321}">
                <p14:modId xmlns:p14="http://schemas.microsoft.com/office/powerpoint/2010/main" val="1964463219"/>
              </p:ext>
            </p:extLst>
          </p:nvPr>
        </p:nvGraphicFramePr>
        <p:xfrm>
          <a:off x="612776" y="961048"/>
          <a:ext cx="7919664" cy="3114040"/>
        </p:xfrm>
        <a:graphic>
          <a:graphicData uri="http://schemas.openxmlformats.org/drawingml/2006/table">
            <a:tbl>
              <a:tblPr firstRow="1" bandRow="1">
                <a:tableStyleId>{5C22544A-7EE6-4342-B048-85BDC9FD1C3A}</a:tableStyleId>
              </a:tblPr>
              <a:tblGrid>
                <a:gridCol w="2639888">
                  <a:extLst>
                    <a:ext uri="{9D8B030D-6E8A-4147-A177-3AD203B41FA5}">
                      <a16:colId xmlns:a16="http://schemas.microsoft.com/office/drawing/2014/main" val="1555116599"/>
                    </a:ext>
                  </a:extLst>
                </a:gridCol>
                <a:gridCol w="2615480">
                  <a:extLst>
                    <a:ext uri="{9D8B030D-6E8A-4147-A177-3AD203B41FA5}">
                      <a16:colId xmlns:a16="http://schemas.microsoft.com/office/drawing/2014/main" val="784837041"/>
                    </a:ext>
                  </a:extLst>
                </a:gridCol>
                <a:gridCol w="2664296">
                  <a:extLst>
                    <a:ext uri="{9D8B030D-6E8A-4147-A177-3AD203B41FA5}">
                      <a16:colId xmlns:a16="http://schemas.microsoft.com/office/drawing/2014/main" val="2318480601"/>
                    </a:ext>
                  </a:extLst>
                </a:gridCol>
              </a:tblGrid>
              <a:tr h="370840">
                <a:tc>
                  <a:txBody>
                    <a:bodyPr/>
                    <a:lstStyle/>
                    <a:p>
                      <a:r>
                        <a:rPr lang="en-GB" dirty="0"/>
                        <a:t>What</a:t>
                      </a:r>
                    </a:p>
                  </a:txBody>
                  <a:tcPr/>
                </a:tc>
                <a:tc>
                  <a:txBody>
                    <a:bodyPr/>
                    <a:lstStyle/>
                    <a:p>
                      <a:r>
                        <a:rPr lang="en-GB" dirty="0"/>
                        <a:t>Who</a:t>
                      </a:r>
                    </a:p>
                  </a:txBody>
                  <a:tcPr/>
                </a:tc>
                <a:tc>
                  <a:txBody>
                    <a:bodyPr/>
                    <a:lstStyle/>
                    <a:p>
                      <a:r>
                        <a:rPr lang="en-GB" dirty="0">
                          <a:solidFill>
                            <a:srgbClr val="FF0000"/>
                          </a:solidFill>
                        </a:rPr>
                        <a:t>Most</a:t>
                      </a:r>
                      <a:r>
                        <a:rPr lang="en-GB" dirty="0"/>
                        <a:t> involved</a:t>
                      </a:r>
                    </a:p>
                  </a:txBody>
                  <a:tcPr/>
                </a:tc>
                <a:extLst>
                  <a:ext uri="{0D108BD9-81ED-4DB2-BD59-A6C34878D82A}">
                    <a16:rowId xmlns:a16="http://schemas.microsoft.com/office/drawing/2014/main" val="867638265"/>
                  </a:ext>
                </a:extLst>
              </a:tr>
              <a:tr h="370840">
                <a:tc>
                  <a:txBody>
                    <a:bodyPr/>
                    <a:lstStyle/>
                    <a:p>
                      <a:r>
                        <a:rPr lang="en-GB" dirty="0"/>
                        <a:t>National Response</a:t>
                      </a:r>
                    </a:p>
                  </a:txBody>
                  <a:tcPr/>
                </a:tc>
                <a:tc>
                  <a:txBody>
                    <a:bodyPr/>
                    <a:lstStyle/>
                    <a:p>
                      <a:r>
                        <a:rPr lang="en-GB" dirty="0"/>
                        <a:t>Me!</a:t>
                      </a:r>
                    </a:p>
                  </a:txBody>
                  <a:tcPr/>
                </a:tc>
                <a:tc>
                  <a:txBody>
                    <a:bodyPr/>
                    <a:lstStyle/>
                    <a:p>
                      <a:r>
                        <a:rPr lang="en-GB" dirty="0"/>
                        <a:t>Directors, Passenger Group</a:t>
                      </a:r>
                    </a:p>
                  </a:txBody>
                  <a:tcPr/>
                </a:tc>
                <a:extLst>
                  <a:ext uri="{0D108BD9-81ED-4DB2-BD59-A6C34878D82A}">
                    <a16:rowId xmlns:a16="http://schemas.microsoft.com/office/drawing/2014/main" val="2610665112"/>
                  </a:ext>
                </a:extLst>
              </a:tr>
              <a:tr h="370840">
                <a:tc>
                  <a:txBody>
                    <a:bodyPr/>
                    <a:lstStyle/>
                    <a:p>
                      <a:r>
                        <a:rPr lang="en-GB" dirty="0"/>
                        <a:t>TOC specific response (“product X needs to be sellable by staff et al”)</a:t>
                      </a:r>
                    </a:p>
                  </a:txBody>
                  <a:tcPr/>
                </a:tc>
                <a:tc>
                  <a:txBody>
                    <a:bodyPr/>
                    <a:lstStyle/>
                    <a:p>
                      <a:r>
                        <a:rPr lang="en-GB" dirty="0"/>
                        <a:t>TOC Liaison Reps</a:t>
                      </a:r>
                    </a:p>
                  </a:txBody>
                  <a:tcPr/>
                </a:tc>
                <a:tc>
                  <a:txBody>
                    <a:bodyPr/>
                    <a:lstStyle/>
                    <a:p>
                      <a:r>
                        <a:rPr lang="en-GB" dirty="0"/>
                        <a:t>Relevant Branches</a:t>
                      </a:r>
                    </a:p>
                  </a:txBody>
                  <a:tcPr/>
                </a:tc>
                <a:extLst>
                  <a:ext uri="{0D108BD9-81ED-4DB2-BD59-A6C34878D82A}">
                    <a16:rowId xmlns:a16="http://schemas.microsoft.com/office/drawing/2014/main" val="607379179"/>
                  </a:ext>
                </a:extLst>
              </a:tr>
              <a:tr h="370840">
                <a:tc>
                  <a:txBody>
                    <a:bodyPr/>
                    <a:lstStyle/>
                    <a:p>
                      <a:r>
                        <a:rPr lang="en-GB" dirty="0"/>
                        <a:t>Specific station responses (“staffing is needed between 2pm &amp; 4pm because ___”) </a:t>
                      </a:r>
                    </a:p>
                  </a:txBody>
                  <a:tcPr/>
                </a:tc>
                <a:tc>
                  <a:txBody>
                    <a:bodyPr/>
                    <a:lstStyle/>
                    <a:p>
                      <a:r>
                        <a:rPr lang="en-GB" dirty="0"/>
                        <a:t>Members (their station</a:t>
                      </a:r>
                      <a:r>
                        <a:rPr lang="en-GB" b="1" dirty="0">
                          <a:solidFill>
                            <a:srgbClr val="FF0000"/>
                          </a:solidFill>
                        </a:rPr>
                        <a:t>s</a:t>
                      </a:r>
                      <a:r>
                        <a:rPr lang="en-GB" dirty="0"/>
                        <a:t>)</a:t>
                      </a:r>
                    </a:p>
                    <a:p>
                      <a:r>
                        <a:rPr lang="en-GB" dirty="0"/>
                        <a:t>Rail User Groups</a:t>
                      </a:r>
                      <a:br>
                        <a:rPr lang="en-GB" dirty="0"/>
                      </a:br>
                      <a:r>
                        <a:rPr lang="en-GB" dirty="0"/>
                        <a:t>Branches (sometimes)</a:t>
                      </a:r>
                    </a:p>
                  </a:txBody>
                  <a:tcPr/>
                </a:tc>
                <a:tc>
                  <a:txBody>
                    <a:bodyPr/>
                    <a:lstStyle/>
                    <a:p>
                      <a:r>
                        <a:rPr lang="en-GB" dirty="0"/>
                        <a:t>Relevant Branches</a:t>
                      </a:r>
                    </a:p>
                  </a:txBody>
                  <a:tcPr/>
                </a:tc>
                <a:extLst>
                  <a:ext uri="{0D108BD9-81ED-4DB2-BD59-A6C34878D82A}">
                    <a16:rowId xmlns:a16="http://schemas.microsoft.com/office/drawing/2014/main" val="3345126207"/>
                  </a:ext>
                </a:extLst>
              </a:tr>
            </a:tbl>
          </a:graphicData>
        </a:graphic>
      </p:graphicFrame>
      <p:sp>
        <p:nvSpPr>
          <p:cNvPr id="9" name="Content Placeholder 2">
            <a:extLst>
              <a:ext uri="{FF2B5EF4-FFF2-40B4-BE49-F238E27FC236}">
                <a16:creationId xmlns:a16="http://schemas.microsoft.com/office/drawing/2014/main" id="{565CA1FE-3E0D-A3F6-5294-A321E902B1C2}"/>
              </a:ext>
            </a:extLst>
          </p:cNvPr>
          <p:cNvSpPr txBox="1">
            <a:spLocks/>
          </p:cNvSpPr>
          <p:nvPr/>
        </p:nvSpPr>
        <p:spPr bwMode="auto">
          <a:xfrm>
            <a:off x="480437" y="4075088"/>
            <a:ext cx="8074029" cy="6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marL="342900" indent="-342900" algn="l" rtl="0" eaLnBrk="0" fontAlgn="base" hangingPunct="0">
              <a:spcBef>
                <a:spcPct val="20000"/>
              </a:spcBef>
              <a:spcAft>
                <a:spcPct val="0"/>
              </a:spcAft>
              <a:buClr>
                <a:srgbClr val="009900"/>
              </a:buClr>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009900"/>
              </a:buClr>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rgbClr val="009900"/>
              </a:buClr>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rgbClr val="009900"/>
              </a:buClr>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rgbClr val="009900"/>
              </a:buClr>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9900"/>
              </a:buClr>
              <a:buFont typeface="Wingdings" pitchFamily="2" charset="2"/>
              <a:buChar char="§"/>
              <a:defRPr sz="2000">
                <a:solidFill>
                  <a:schemeClr val="tx1"/>
                </a:solidFill>
                <a:latin typeface="+mn-lt"/>
              </a:defRPr>
            </a:lvl9pPr>
          </a:lstStyle>
          <a:p>
            <a:pPr>
              <a:lnSpc>
                <a:spcPct val="100000"/>
              </a:lnSpc>
              <a:buSzTx/>
            </a:pPr>
            <a:r>
              <a:rPr lang="en-GB" sz="1600" kern="0" dirty="0"/>
              <a:t>Everything must go to Transport Focus / London TravelWatch – hoping I don’t need to send c 1,000 responses!</a:t>
            </a:r>
          </a:p>
        </p:txBody>
      </p:sp>
      <p:sp>
        <p:nvSpPr>
          <p:cNvPr id="10" name="Right Brace 9">
            <a:extLst>
              <a:ext uri="{FF2B5EF4-FFF2-40B4-BE49-F238E27FC236}">
                <a16:creationId xmlns:a16="http://schemas.microsoft.com/office/drawing/2014/main" id="{6D36F673-C8AD-BC87-C864-2E893849B2F0}"/>
              </a:ext>
            </a:extLst>
          </p:cNvPr>
          <p:cNvSpPr/>
          <p:nvPr/>
        </p:nvSpPr>
        <p:spPr bwMode="auto">
          <a:xfrm>
            <a:off x="8603233" y="1923678"/>
            <a:ext cx="155687" cy="2151410"/>
          </a:xfrm>
          <a:prstGeom prst="rightBrac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pPr>
            <a:endParaRPr kumimoji="0" lang="en-GB" sz="1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4DFFBF96-BC86-A472-7979-7CB3CF2D1CCE}"/>
              </a:ext>
            </a:extLst>
          </p:cNvPr>
          <p:cNvSpPr txBox="1"/>
          <p:nvPr/>
        </p:nvSpPr>
        <p:spPr>
          <a:xfrm rot="16200000">
            <a:off x="7627510" y="2814719"/>
            <a:ext cx="2622834" cy="264688"/>
          </a:xfrm>
          <a:prstGeom prst="rect">
            <a:avLst/>
          </a:prstGeom>
          <a:solidFill>
            <a:schemeClr val="tx2">
              <a:lumMod val="20000"/>
              <a:lumOff val="80000"/>
            </a:schemeClr>
          </a:solidFill>
        </p:spPr>
        <p:txBody>
          <a:bodyPr wrap="none" rtlCol="0">
            <a:spAutoFit/>
          </a:bodyPr>
          <a:lstStyle/>
          <a:p>
            <a:r>
              <a:rPr lang="en-GB" dirty="0"/>
              <a:t>Build on the National response</a:t>
            </a:r>
          </a:p>
        </p:txBody>
      </p:sp>
    </p:spTree>
    <p:extLst>
      <p:ext uri="{BB962C8B-B14F-4D97-AF65-F5344CB8AC3E}">
        <p14:creationId xmlns:p14="http://schemas.microsoft.com/office/powerpoint/2010/main" val="164267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275606"/>
            <a:ext cx="8064896" cy="936104"/>
          </a:xfrm>
        </p:spPr>
        <p:txBody>
          <a:bodyPr/>
          <a:lstStyle/>
          <a:p>
            <a:pPr algn="ctr"/>
            <a:r>
              <a:rPr lang="en-GB" altLang="en-US" dirty="0"/>
              <a:t>EMERGENCY MOTION</a:t>
            </a:r>
            <a:br>
              <a:rPr lang="en-GB" altLang="en-US" dirty="0"/>
            </a:br>
            <a:br>
              <a:rPr lang="en-GB" altLang="en-US" dirty="0"/>
            </a:br>
            <a:br>
              <a:rPr lang="en-GB" altLang="en-US" dirty="0"/>
            </a:br>
            <a:endParaRPr lang="en-GB" dirty="0"/>
          </a:p>
        </p:txBody>
      </p:sp>
      <p:sp>
        <p:nvSpPr>
          <p:cNvPr id="2" name="Slide Number Placeholder 1"/>
          <p:cNvSpPr>
            <a:spLocks noGrp="1"/>
          </p:cNvSpPr>
          <p:nvPr>
            <p:ph type="sldNum" sz="quarter" idx="12"/>
          </p:nvPr>
        </p:nvSpPr>
        <p:spPr/>
        <p:txBody>
          <a:bodyPr/>
          <a:lstStyle/>
          <a:p>
            <a:pPr>
              <a:defRPr/>
            </a:pPr>
            <a:fld id="{94649A5E-713D-4FAF-B74F-D823792658D0}" type="slidenum">
              <a:rPr lang="en-US" altLang="en-US" smtClean="0"/>
              <a:pPr>
                <a:defRPr/>
              </a:pPr>
              <a:t>11</a:t>
            </a:fld>
            <a:endParaRPr lang="en-US" altLang="en-US" dirty="0"/>
          </a:p>
        </p:txBody>
      </p:sp>
      <p:sp>
        <p:nvSpPr>
          <p:cNvPr id="3" name="Footer Placeholder 3">
            <a:extLst>
              <a:ext uri="{FF2B5EF4-FFF2-40B4-BE49-F238E27FC236}">
                <a16:creationId xmlns:a16="http://schemas.microsoft.com/office/drawing/2014/main" id="{1408E789-12D6-C919-9D73-7535AC744C90}"/>
              </a:ext>
            </a:extLst>
          </p:cNvPr>
          <p:cNvSpPr>
            <a:spLocks noGrp="1"/>
          </p:cNvSpPr>
          <p:nvPr>
            <p:ph type="ftr" sz="quarter" idx="11"/>
          </p:nvPr>
        </p:nvSpPr>
        <p:spPr>
          <a:xfrm>
            <a:off x="2411760" y="4732338"/>
            <a:ext cx="3672557" cy="29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defRPr/>
            </a:pPr>
            <a:r>
              <a:rPr lang="en-US" altLang="en-US" sz="1200" dirty="0">
                <a:latin typeface="Arial" panose="020B0604020202020204" pitchFamily="34" charset="0"/>
              </a:rPr>
              <a:t>Annual General Meeting 2023 London</a:t>
            </a:r>
          </a:p>
        </p:txBody>
      </p:sp>
      <p:sp>
        <p:nvSpPr>
          <p:cNvPr id="4" name="TextBox 3"/>
          <p:cNvSpPr txBox="1"/>
          <p:nvPr/>
        </p:nvSpPr>
        <p:spPr>
          <a:xfrm>
            <a:off x="1403648" y="2707305"/>
            <a:ext cx="6669903" cy="991041"/>
          </a:xfrm>
          <a:prstGeom prst="rect">
            <a:avLst/>
          </a:prstGeom>
          <a:noFill/>
        </p:spPr>
        <p:txBody>
          <a:bodyPr wrap="none" rtlCol="0">
            <a:spAutoFit/>
          </a:bodyPr>
          <a:lstStyle/>
          <a:p>
            <a:pPr algn="ctr"/>
            <a:r>
              <a:rPr lang="en-GB" sz="2800" dirty="0">
                <a:solidFill>
                  <a:schemeClr val="tx2"/>
                </a:solidFill>
              </a:rPr>
              <a:t>‘Ticket sales – keeping the human touch’</a:t>
            </a:r>
          </a:p>
          <a:p>
            <a:pPr algn="ctr"/>
            <a:r>
              <a:rPr lang="en-GB" sz="1800" dirty="0"/>
              <a:t>Proposed by Stephen Waring</a:t>
            </a:r>
          </a:p>
          <a:p>
            <a:pPr algn="ctr"/>
            <a:r>
              <a:rPr lang="en-GB" sz="1800" dirty="0"/>
              <a:t>Seconded by Ann Hindley</a:t>
            </a:r>
          </a:p>
        </p:txBody>
      </p:sp>
    </p:spTree>
    <p:extLst>
      <p:ext uri="{BB962C8B-B14F-4D97-AF65-F5344CB8AC3E}">
        <p14:creationId xmlns:p14="http://schemas.microsoft.com/office/powerpoint/2010/main" val="95949627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1">
            <a:hlinkClick r:id="" action="ppaction://noaction">
              <a:snd r:embed="rId3" name="chimes.wav"/>
            </a:hlinkClick>
            <a:extLst>
              <a:ext uri="{FF2B5EF4-FFF2-40B4-BE49-F238E27FC236}">
                <a16:creationId xmlns:a16="http://schemas.microsoft.com/office/drawing/2014/main" id="{71202611-1C53-4FB4-AFED-0A4EC122A221}"/>
              </a:ext>
            </a:extLst>
          </p:cNvPr>
          <p:cNvSpPr>
            <a:spLocks noChangeArrowheads="1"/>
          </p:cNvSpPr>
          <p:nvPr/>
        </p:nvSpPr>
        <p:spPr bwMode="auto">
          <a:xfrm>
            <a:off x="6357600" y="194400"/>
            <a:ext cx="2303880" cy="863204"/>
          </a:xfrm>
          <a:prstGeom prst="rect">
            <a:avLst/>
          </a:prstGeom>
          <a:solidFill>
            <a:schemeClr val="bg2"/>
          </a:solidFill>
          <a:ln w="28575">
            <a:solidFill>
              <a:srgbClr val="009900"/>
            </a:solidFill>
            <a:miter lim="800000"/>
            <a:headEnd/>
            <a:tailEnd/>
          </a:ln>
        </p:spPr>
        <p:txBody>
          <a:bodyPr wrap="square" anchor="ctr" anchorCtr="1"/>
          <a:lstStyle/>
          <a:p>
            <a:pPr algn="ctr">
              <a:lnSpc>
                <a:spcPct val="100000"/>
              </a:lnSpc>
            </a:pPr>
            <a:r>
              <a:rPr lang="en-GB" sz="1600" dirty="0">
                <a:solidFill>
                  <a:srgbClr val="FF0000"/>
                </a:solidFill>
              </a:rPr>
              <a:t>Time limit of 2 minutes (clock will count down in increments)</a:t>
            </a:r>
          </a:p>
        </p:txBody>
      </p:sp>
      <p:sp>
        <p:nvSpPr>
          <p:cNvPr id="777218" name="Rectangle 2"/>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dirty="0">
                <a:solidFill>
                  <a:srgbClr val="FF0000"/>
                </a:solidFill>
              </a:rPr>
              <a:t>2 : 00</a:t>
            </a:r>
          </a:p>
        </p:txBody>
      </p:sp>
      <p:sp>
        <p:nvSpPr>
          <p:cNvPr id="777223" name="Rectangle 7"/>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1 : 50</a:t>
            </a:r>
          </a:p>
        </p:txBody>
      </p:sp>
      <p:sp>
        <p:nvSpPr>
          <p:cNvPr id="777224" name="Rectangle 8"/>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1 : 40</a:t>
            </a:r>
          </a:p>
        </p:txBody>
      </p:sp>
      <p:sp>
        <p:nvSpPr>
          <p:cNvPr id="777225" name="Rectangle 9"/>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1 : 30</a:t>
            </a:r>
          </a:p>
        </p:txBody>
      </p:sp>
      <p:sp>
        <p:nvSpPr>
          <p:cNvPr id="777226" name="Rectangle 10"/>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1 : 20</a:t>
            </a:r>
          </a:p>
        </p:txBody>
      </p:sp>
      <p:sp>
        <p:nvSpPr>
          <p:cNvPr id="777227" name="Rectangle 11"/>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1 : 10</a:t>
            </a:r>
          </a:p>
        </p:txBody>
      </p:sp>
      <p:sp>
        <p:nvSpPr>
          <p:cNvPr id="777228" name="Rectangle 12"/>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1 : 00</a:t>
            </a:r>
          </a:p>
        </p:txBody>
      </p:sp>
      <p:sp>
        <p:nvSpPr>
          <p:cNvPr id="777229" name="Rectangle 13"/>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50</a:t>
            </a:r>
          </a:p>
        </p:txBody>
      </p:sp>
      <p:sp>
        <p:nvSpPr>
          <p:cNvPr id="777230" name="Rectangle 14"/>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40</a:t>
            </a:r>
          </a:p>
        </p:txBody>
      </p:sp>
      <p:sp>
        <p:nvSpPr>
          <p:cNvPr id="777231" name="Rectangle 15"/>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30</a:t>
            </a:r>
          </a:p>
        </p:txBody>
      </p:sp>
      <p:sp>
        <p:nvSpPr>
          <p:cNvPr id="777232" name="Rectangle 16"/>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25</a:t>
            </a:r>
          </a:p>
        </p:txBody>
      </p:sp>
      <p:sp>
        <p:nvSpPr>
          <p:cNvPr id="777233" name="Rectangle 17"/>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20</a:t>
            </a:r>
          </a:p>
        </p:txBody>
      </p:sp>
      <p:sp>
        <p:nvSpPr>
          <p:cNvPr id="777234" name="Rectangle 18"/>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15</a:t>
            </a:r>
          </a:p>
        </p:txBody>
      </p:sp>
      <p:sp>
        <p:nvSpPr>
          <p:cNvPr id="777235" name="Rectangle 19"/>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10</a:t>
            </a:r>
          </a:p>
        </p:txBody>
      </p:sp>
      <p:sp>
        <p:nvSpPr>
          <p:cNvPr id="777236" name="Rectangle 20"/>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09</a:t>
            </a:r>
          </a:p>
        </p:txBody>
      </p:sp>
      <p:sp>
        <p:nvSpPr>
          <p:cNvPr id="777237" name="Rectangle 21"/>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08</a:t>
            </a:r>
          </a:p>
        </p:txBody>
      </p:sp>
      <p:sp>
        <p:nvSpPr>
          <p:cNvPr id="777238" name="Rectangle 22"/>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07</a:t>
            </a:r>
          </a:p>
        </p:txBody>
      </p:sp>
      <p:sp>
        <p:nvSpPr>
          <p:cNvPr id="777239" name="Rectangle 23"/>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06</a:t>
            </a:r>
          </a:p>
        </p:txBody>
      </p:sp>
      <p:sp>
        <p:nvSpPr>
          <p:cNvPr id="777240" name="Rectangle 24"/>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05</a:t>
            </a:r>
          </a:p>
        </p:txBody>
      </p:sp>
      <p:sp>
        <p:nvSpPr>
          <p:cNvPr id="777241" name="Rectangle 25"/>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dirty="0">
                <a:solidFill>
                  <a:srgbClr val="FF0000"/>
                </a:solidFill>
              </a:rPr>
              <a:t>0 : 04</a:t>
            </a:r>
          </a:p>
        </p:txBody>
      </p:sp>
      <p:sp>
        <p:nvSpPr>
          <p:cNvPr id="777244" name="Rectangle 28"/>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03</a:t>
            </a:r>
          </a:p>
        </p:txBody>
      </p:sp>
      <p:sp>
        <p:nvSpPr>
          <p:cNvPr id="777245" name="Rectangle 29"/>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02</a:t>
            </a:r>
          </a:p>
        </p:txBody>
      </p:sp>
      <p:sp>
        <p:nvSpPr>
          <p:cNvPr id="777246" name="Rectangle 30"/>
          <p:cNvSpPr>
            <a:spLocks noChangeArrowheads="1"/>
          </p:cNvSpPr>
          <p:nvPr/>
        </p:nvSpPr>
        <p:spPr bwMode="auto">
          <a:xfrm>
            <a:off x="6357600" y="194400"/>
            <a:ext cx="2303463" cy="863204"/>
          </a:xfrm>
          <a:prstGeom prst="rect">
            <a:avLst/>
          </a:prstGeom>
          <a:solidFill>
            <a:schemeClr val="bg2"/>
          </a:solidFill>
          <a:ln w="28575">
            <a:solidFill>
              <a:srgbClr val="009900"/>
            </a:solidFill>
            <a:miter lim="800000"/>
            <a:headEnd/>
            <a:tailEnd/>
          </a:ln>
        </p:spPr>
        <p:txBody>
          <a:bodyPr wrap="square" anchor="ctr" anchorCtr="1"/>
          <a:lstStyle/>
          <a:p>
            <a:pPr>
              <a:lnSpc>
                <a:spcPct val="100000"/>
              </a:lnSpc>
            </a:pPr>
            <a:r>
              <a:rPr lang="en-GB" sz="4800">
                <a:solidFill>
                  <a:srgbClr val="FF0000"/>
                </a:solidFill>
              </a:rPr>
              <a:t>0 : 01</a:t>
            </a:r>
          </a:p>
        </p:txBody>
      </p:sp>
      <p:sp>
        <p:nvSpPr>
          <p:cNvPr id="6" name="Content Placeholder 2">
            <a:extLst>
              <a:ext uri="{FF2B5EF4-FFF2-40B4-BE49-F238E27FC236}">
                <a16:creationId xmlns:a16="http://schemas.microsoft.com/office/drawing/2014/main" id="{BF4E106D-C757-9246-07FA-696012B5BB17}"/>
              </a:ext>
            </a:extLst>
          </p:cNvPr>
          <p:cNvSpPr>
            <a:spLocks noGrp="1"/>
          </p:cNvSpPr>
          <p:nvPr>
            <p:ph idx="1"/>
          </p:nvPr>
        </p:nvSpPr>
        <p:spPr>
          <a:xfrm>
            <a:off x="611560" y="267494"/>
            <a:ext cx="8208912" cy="4536503"/>
          </a:xfrm>
        </p:spPr>
        <p:txBody>
          <a:bodyPr/>
          <a:lstStyle/>
          <a:p>
            <a:pPr marL="0" indent="0" algn="just">
              <a:buNone/>
            </a:pPr>
            <a:r>
              <a:rPr lang="en-GB" sz="1600" b="1" dirty="0"/>
              <a:t>Ticket sales – keeping the human touch</a:t>
            </a:r>
            <a:endParaRPr lang="en-GB" sz="1600" dirty="0"/>
          </a:p>
          <a:p>
            <a:pPr marL="0" indent="0" algn="just">
              <a:lnSpc>
                <a:spcPct val="100000"/>
              </a:lnSpc>
              <a:buSzTx/>
              <a:buNone/>
            </a:pPr>
            <a:r>
              <a:rPr lang="en-GB" sz="1600" kern="0" dirty="0"/>
              <a:t>This AGM (15 July 2023): </a:t>
            </a:r>
          </a:p>
          <a:p>
            <a:pPr>
              <a:spcBef>
                <a:spcPts val="0"/>
              </a:spcBef>
            </a:pPr>
            <a:r>
              <a:rPr lang="en-GB" sz="1600" kern="0" dirty="0"/>
              <a:t>welcomes Railfuture campaigning on ticket offices</a:t>
            </a:r>
          </a:p>
          <a:p>
            <a:pPr>
              <a:spcBef>
                <a:spcPts val="0"/>
              </a:spcBef>
            </a:pPr>
            <a:r>
              <a:rPr lang="en-GB" sz="1600" dirty="0"/>
              <a:t>argues that a staff presence is essential and rejects ill-considered closures of ticket offices, </a:t>
            </a:r>
            <a:r>
              <a:rPr lang="en-GB" sz="1600" dirty="0" err="1"/>
              <a:t>ie</a:t>
            </a:r>
            <a:r>
              <a:rPr lang="en-GB" sz="1600" dirty="0"/>
              <a:t> without effective alternatives being in place</a:t>
            </a:r>
          </a:p>
          <a:p>
            <a:pPr>
              <a:spcBef>
                <a:spcPts val="0"/>
              </a:spcBef>
            </a:pPr>
            <a:r>
              <a:rPr lang="en-GB" sz="1600" kern="0" dirty="0"/>
              <a:t>values the expertise of ticket office staff, which must be retained </a:t>
            </a:r>
          </a:p>
          <a:p>
            <a:pPr>
              <a:spcBef>
                <a:spcPts val="0"/>
              </a:spcBef>
            </a:pPr>
            <a:r>
              <a:rPr lang="en-GB" sz="1600" kern="0" dirty="0"/>
              <a:t>recognises the need for central help points, not least for those with special needs or disabilities. These hubs attract people to stations for human contact unobtainable online or by vending machine</a:t>
            </a:r>
            <a:endParaRPr lang="en-GB" sz="1600" dirty="0"/>
          </a:p>
          <a:p>
            <a:pPr>
              <a:spcBef>
                <a:spcPts val="0"/>
              </a:spcBef>
            </a:pPr>
            <a:r>
              <a:rPr lang="en-GB" sz="1600" kern="0" dirty="0"/>
              <a:t>notes concerns about the short timing and </a:t>
            </a:r>
            <a:r>
              <a:rPr lang="en-GB" sz="1600" dirty="0"/>
              <a:t>the use of the TSA framework for </a:t>
            </a:r>
            <a:r>
              <a:rPr lang="en-GB" sz="1600" kern="0" dirty="0"/>
              <a:t>the present consultation</a:t>
            </a:r>
          </a:p>
          <a:p>
            <a:pPr marL="0" indent="0">
              <a:buNone/>
            </a:pPr>
            <a:r>
              <a:rPr lang="en-GB" sz="1600" dirty="0"/>
              <a:t>Railfuture will:</a:t>
            </a:r>
          </a:p>
          <a:p>
            <a:pPr>
              <a:spcBef>
                <a:spcPts val="0"/>
              </a:spcBef>
            </a:pPr>
            <a:r>
              <a:rPr lang="en-GB" sz="1600" kern="0" dirty="0"/>
              <a:t>encourage urgent responses to the consultation</a:t>
            </a:r>
            <a:endParaRPr lang="en-GB" sz="1600" dirty="0"/>
          </a:p>
          <a:p>
            <a:pPr>
              <a:spcBef>
                <a:spcPts val="0"/>
              </a:spcBef>
            </a:pPr>
            <a:r>
              <a:rPr lang="en-GB" sz="1600" kern="0" dirty="0"/>
              <a:t>create a vision of how stations should work</a:t>
            </a:r>
          </a:p>
          <a:p>
            <a:pPr>
              <a:spcBef>
                <a:spcPts val="0"/>
              </a:spcBef>
            </a:pPr>
            <a:r>
              <a:rPr lang="en-GB" sz="1600" kern="0" dirty="0"/>
              <a:t>be open to broadening station retailing – selling snacks, travel goods etc - alongside full-range ticket sales. Any reforms should be appropriate to location, putting passengers first: </a:t>
            </a:r>
          </a:p>
          <a:p>
            <a:pPr marL="344487" lvl="1" indent="0">
              <a:spcBef>
                <a:spcPts val="0"/>
              </a:spcBef>
              <a:buNone/>
            </a:pPr>
            <a:r>
              <a:rPr lang="en-GB" sz="1400" kern="0" dirty="0">
                <a:latin typeface="Calibri" panose="020F0502020204030204" pitchFamily="34" charset="0"/>
                <a:cs typeface="Calibri" panose="020F0502020204030204" pitchFamily="34" charset="0"/>
              </a:rPr>
              <a:t>→ </a:t>
            </a:r>
            <a:r>
              <a:rPr lang="en-GB" sz="1400" kern="0" dirty="0"/>
              <a:t>"</a:t>
            </a:r>
            <a:r>
              <a:rPr lang="en-GB" sz="1400" b="1" kern="0" dirty="0"/>
              <a:t>One size" does not fit all</a:t>
            </a:r>
            <a:r>
              <a:rPr lang="en-GB" sz="1400" kern="0" dirty="0"/>
              <a:t>.</a:t>
            </a:r>
          </a:p>
        </p:txBody>
      </p:sp>
      <p:sp>
        <p:nvSpPr>
          <p:cNvPr id="7" name="Footer Placeholder 3">
            <a:extLst>
              <a:ext uri="{FF2B5EF4-FFF2-40B4-BE49-F238E27FC236}">
                <a16:creationId xmlns:a16="http://schemas.microsoft.com/office/drawing/2014/main" id="{1A89E878-20A8-6699-725E-045753057A84}"/>
              </a:ext>
            </a:extLst>
          </p:cNvPr>
          <p:cNvSpPr>
            <a:spLocks noGrp="1"/>
          </p:cNvSpPr>
          <p:nvPr>
            <p:ph type="ftr" sz="quarter" idx="11"/>
          </p:nvPr>
        </p:nvSpPr>
        <p:spPr>
          <a:xfrm>
            <a:off x="2411760" y="4732338"/>
            <a:ext cx="3672557" cy="296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defRPr/>
            </a:pPr>
            <a:r>
              <a:rPr lang="en-US" altLang="en-US" sz="1200" dirty="0">
                <a:latin typeface="Arial" panose="020B0604020202020204" pitchFamily="34" charset="0"/>
              </a:rPr>
              <a:t>Annual General Meeting 2023 London</a:t>
            </a:r>
          </a:p>
        </p:txBody>
      </p:sp>
      <p:pic>
        <p:nvPicPr>
          <p:cNvPr id="29" name="Picture 28" descr="A screenshot of a computer&#10;&#10;Description automatically generated"/>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32000"/>
                    </a14:imgEffect>
                  </a14:imgLayer>
                </a14:imgProps>
              </a:ext>
            </a:extLst>
          </a:blip>
          <a:srcRect l="17437" t="10103" r="7715" b="52678"/>
          <a:stretch/>
        </p:blipFill>
        <p:spPr bwMode="auto">
          <a:xfrm>
            <a:off x="5454910" y="2895300"/>
            <a:ext cx="3206570" cy="9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037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7218"/>
                                        </p:tgtEl>
                                        <p:attrNameLst>
                                          <p:attrName>style.visibility</p:attrName>
                                        </p:attrNameLst>
                                      </p:cBhvr>
                                      <p:to>
                                        <p:strVal val="visible"/>
                                      </p:to>
                                    </p:set>
                                    <p:animEffect transition="in" filter="blinds(horizontal)">
                                      <p:cBhvr>
                                        <p:cTn id="12" dur="500"/>
                                        <p:tgtEl>
                                          <p:spTgt spid="777218"/>
                                        </p:tgtEl>
                                      </p:cBhvr>
                                    </p:animEffect>
                                  </p:childTnLst>
                                </p:cTn>
                              </p:par>
                            </p:childTnLst>
                          </p:cTn>
                        </p:par>
                        <p:par>
                          <p:cTn id="13" fill="hold">
                            <p:stCondLst>
                              <p:cond delay="500"/>
                            </p:stCondLst>
                            <p:childTnLst>
                              <p:par>
                                <p:cTn id="14" presetID="3" presetClass="entr" presetSubtype="10" fill="hold" grpId="0" nodeType="afterEffect">
                                  <p:stCondLst>
                                    <p:cond delay="10000"/>
                                  </p:stCondLst>
                                  <p:childTnLst>
                                    <p:set>
                                      <p:cBhvr>
                                        <p:cTn id="15" dur="1" fill="hold">
                                          <p:stCondLst>
                                            <p:cond delay="0"/>
                                          </p:stCondLst>
                                        </p:cTn>
                                        <p:tgtEl>
                                          <p:spTgt spid="777223"/>
                                        </p:tgtEl>
                                        <p:attrNameLst>
                                          <p:attrName>style.visibility</p:attrName>
                                        </p:attrNameLst>
                                      </p:cBhvr>
                                      <p:to>
                                        <p:strVal val="visible"/>
                                      </p:to>
                                    </p:set>
                                    <p:animEffect transition="in" filter="blinds(horizontal)">
                                      <p:cBhvr>
                                        <p:cTn id="16" dur="500"/>
                                        <p:tgtEl>
                                          <p:spTgt spid="777223"/>
                                        </p:tgtEl>
                                      </p:cBhvr>
                                    </p:animEffect>
                                  </p:childTnLst>
                                </p:cTn>
                              </p:par>
                            </p:childTnLst>
                          </p:cTn>
                        </p:par>
                        <p:par>
                          <p:cTn id="17" fill="hold">
                            <p:stCondLst>
                              <p:cond delay="11000"/>
                            </p:stCondLst>
                            <p:childTnLst>
                              <p:par>
                                <p:cTn id="18" presetID="3" presetClass="entr" presetSubtype="10" fill="hold" grpId="0" nodeType="afterEffect">
                                  <p:stCondLst>
                                    <p:cond delay="10000"/>
                                  </p:stCondLst>
                                  <p:childTnLst>
                                    <p:set>
                                      <p:cBhvr>
                                        <p:cTn id="19" dur="1" fill="hold">
                                          <p:stCondLst>
                                            <p:cond delay="0"/>
                                          </p:stCondLst>
                                        </p:cTn>
                                        <p:tgtEl>
                                          <p:spTgt spid="777224"/>
                                        </p:tgtEl>
                                        <p:attrNameLst>
                                          <p:attrName>style.visibility</p:attrName>
                                        </p:attrNameLst>
                                      </p:cBhvr>
                                      <p:to>
                                        <p:strVal val="visible"/>
                                      </p:to>
                                    </p:set>
                                    <p:animEffect transition="in" filter="blinds(horizontal)">
                                      <p:cBhvr>
                                        <p:cTn id="20" dur="500"/>
                                        <p:tgtEl>
                                          <p:spTgt spid="777224"/>
                                        </p:tgtEl>
                                      </p:cBhvr>
                                    </p:animEffect>
                                  </p:childTnLst>
                                </p:cTn>
                              </p:par>
                            </p:childTnLst>
                          </p:cTn>
                        </p:par>
                        <p:par>
                          <p:cTn id="21" fill="hold">
                            <p:stCondLst>
                              <p:cond delay="21500"/>
                            </p:stCondLst>
                            <p:childTnLst>
                              <p:par>
                                <p:cTn id="22" presetID="3" presetClass="entr" presetSubtype="10" fill="hold" grpId="0" nodeType="afterEffect">
                                  <p:stCondLst>
                                    <p:cond delay="10000"/>
                                  </p:stCondLst>
                                  <p:childTnLst>
                                    <p:set>
                                      <p:cBhvr>
                                        <p:cTn id="23" dur="1" fill="hold">
                                          <p:stCondLst>
                                            <p:cond delay="0"/>
                                          </p:stCondLst>
                                        </p:cTn>
                                        <p:tgtEl>
                                          <p:spTgt spid="777225"/>
                                        </p:tgtEl>
                                        <p:attrNameLst>
                                          <p:attrName>style.visibility</p:attrName>
                                        </p:attrNameLst>
                                      </p:cBhvr>
                                      <p:to>
                                        <p:strVal val="visible"/>
                                      </p:to>
                                    </p:set>
                                    <p:animEffect transition="in" filter="blinds(horizontal)">
                                      <p:cBhvr>
                                        <p:cTn id="24" dur="500"/>
                                        <p:tgtEl>
                                          <p:spTgt spid="777225"/>
                                        </p:tgtEl>
                                      </p:cBhvr>
                                    </p:animEffect>
                                  </p:childTnLst>
                                </p:cTn>
                              </p:par>
                            </p:childTnLst>
                          </p:cTn>
                        </p:par>
                        <p:par>
                          <p:cTn id="25" fill="hold">
                            <p:stCondLst>
                              <p:cond delay="32000"/>
                            </p:stCondLst>
                            <p:childTnLst>
                              <p:par>
                                <p:cTn id="26" presetID="3" presetClass="entr" presetSubtype="10" fill="hold" grpId="0" nodeType="afterEffect">
                                  <p:stCondLst>
                                    <p:cond delay="10000"/>
                                  </p:stCondLst>
                                  <p:childTnLst>
                                    <p:set>
                                      <p:cBhvr>
                                        <p:cTn id="27" dur="1" fill="hold">
                                          <p:stCondLst>
                                            <p:cond delay="0"/>
                                          </p:stCondLst>
                                        </p:cTn>
                                        <p:tgtEl>
                                          <p:spTgt spid="777226"/>
                                        </p:tgtEl>
                                        <p:attrNameLst>
                                          <p:attrName>style.visibility</p:attrName>
                                        </p:attrNameLst>
                                      </p:cBhvr>
                                      <p:to>
                                        <p:strVal val="visible"/>
                                      </p:to>
                                    </p:set>
                                    <p:animEffect transition="in" filter="blinds(horizontal)">
                                      <p:cBhvr>
                                        <p:cTn id="28" dur="500"/>
                                        <p:tgtEl>
                                          <p:spTgt spid="777226"/>
                                        </p:tgtEl>
                                      </p:cBhvr>
                                    </p:animEffect>
                                  </p:childTnLst>
                                </p:cTn>
                              </p:par>
                            </p:childTnLst>
                          </p:cTn>
                        </p:par>
                        <p:par>
                          <p:cTn id="29" fill="hold">
                            <p:stCondLst>
                              <p:cond delay="42500"/>
                            </p:stCondLst>
                            <p:childTnLst>
                              <p:par>
                                <p:cTn id="30" presetID="3" presetClass="entr" presetSubtype="10" fill="hold" grpId="0" nodeType="afterEffect">
                                  <p:stCondLst>
                                    <p:cond delay="10000"/>
                                  </p:stCondLst>
                                  <p:childTnLst>
                                    <p:set>
                                      <p:cBhvr>
                                        <p:cTn id="31" dur="1" fill="hold">
                                          <p:stCondLst>
                                            <p:cond delay="0"/>
                                          </p:stCondLst>
                                        </p:cTn>
                                        <p:tgtEl>
                                          <p:spTgt spid="777227"/>
                                        </p:tgtEl>
                                        <p:attrNameLst>
                                          <p:attrName>style.visibility</p:attrName>
                                        </p:attrNameLst>
                                      </p:cBhvr>
                                      <p:to>
                                        <p:strVal val="visible"/>
                                      </p:to>
                                    </p:set>
                                    <p:animEffect transition="in" filter="blinds(horizontal)">
                                      <p:cBhvr>
                                        <p:cTn id="32" dur="500"/>
                                        <p:tgtEl>
                                          <p:spTgt spid="777227"/>
                                        </p:tgtEl>
                                      </p:cBhvr>
                                    </p:animEffect>
                                  </p:childTnLst>
                                </p:cTn>
                              </p:par>
                            </p:childTnLst>
                          </p:cTn>
                        </p:par>
                        <p:par>
                          <p:cTn id="33" fill="hold">
                            <p:stCondLst>
                              <p:cond delay="53000"/>
                            </p:stCondLst>
                            <p:childTnLst>
                              <p:par>
                                <p:cTn id="34" presetID="3" presetClass="entr" presetSubtype="10" fill="hold" grpId="0" nodeType="afterEffect">
                                  <p:stCondLst>
                                    <p:cond delay="10000"/>
                                  </p:stCondLst>
                                  <p:childTnLst>
                                    <p:set>
                                      <p:cBhvr>
                                        <p:cTn id="35" dur="1" fill="hold">
                                          <p:stCondLst>
                                            <p:cond delay="0"/>
                                          </p:stCondLst>
                                        </p:cTn>
                                        <p:tgtEl>
                                          <p:spTgt spid="777228"/>
                                        </p:tgtEl>
                                        <p:attrNameLst>
                                          <p:attrName>style.visibility</p:attrName>
                                        </p:attrNameLst>
                                      </p:cBhvr>
                                      <p:to>
                                        <p:strVal val="visible"/>
                                      </p:to>
                                    </p:set>
                                    <p:animEffect transition="in" filter="blinds(horizontal)">
                                      <p:cBhvr>
                                        <p:cTn id="36" dur="500"/>
                                        <p:tgtEl>
                                          <p:spTgt spid="777228"/>
                                        </p:tgtEl>
                                      </p:cBhvr>
                                    </p:animEffect>
                                  </p:childTnLst>
                                </p:cTn>
                              </p:par>
                            </p:childTnLst>
                          </p:cTn>
                        </p:par>
                        <p:par>
                          <p:cTn id="37" fill="hold">
                            <p:stCondLst>
                              <p:cond delay="63500"/>
                            </p:stCondLst>
                            <p:childTnLst>
                              <p:par>
                                <p:cTn id="38" presetID="3" presetClass="entr" presetSubtype="10" fill="hold" grpId="0" nodeType="afterEffect">
                                  <p:stCondLst>
                                    <p:cond delay="10000"/>
                                  </p:stCondLst>
                                  <p:childTnLst>
                                    <p:set>
                                      <p:cBhvr>
                                        <p:cTn id="39" dur="1" fill="hold">
                                          <p:stCondLst>
                                            <p:cond delay="0"/>
                                          </p:stCondLst>
                                        </p:cTn>
                                        <p:tgtEl>
                                          <p:spTgt spid="777229"/>
                                        </p:tgtEl>
                                        <p:attrNameLst>
                                          <p:attrName>style.visibility</p:attrName>
                                        </p:attrNameLst>
                                      </p:cBhvr>
                                      <p:to>
                                        <p:strVal val="visible"/>
                                      </p:to>
                                    </p:set>
                                    <p:animEffect transition="in" filter="blinds(horizontal)">
                                      <p:cBhvr>
                                        <p:cTn id="40" dur="500"/>
                                        <p:tgtEl>
                                          <p:spTgt spid="777229"/>
                                        </p:tgtEl>
                                      </p:cBhvr>
                                    </p:animEffect>
                                  </p:childTnLst>
                                </p:cTn>
                              </p:par>
                            </p:childTnLst>
                          </p:cTn>
                        </p:par>
                        <p:par>
                          <p:cTn id="41" fill="hold">
                            <p:stCondLst>
                              <p:cond delay="74000"/>
                            </p:stCondLst>
                            <p:childTnLst>
                              <p:par>
                                <p:cTn id="42" presetID="3" presetClass="entr" presetSubtype="10" fill="hold" grpId="0" nodeType="afterEffect">
                                  <p:stCondLst>
                                    <p:cond delay="10000"/>
                                  </p:stCondLst>
                                  <p:childTnLst>
                                    <p:set>
                                      <p:cBhvr>
                                        <p:cTn id="43" dur="1" fill="hold">
                                          <p:stCondLst>
                                            <p:cond delay="0"/>
                                          </p:stCondLst>
                                        </p:cTn>
                                        <p:tgtEl>
                                          <p:spTgt spid="777230"/>
                                        </p:tgtEl>
                                        <p:attrNameLst>
                                          <p:attrName>style.visibility</p:attrName>
                                        </p:attrNameLst>
                                      </p:cBhvr>
                                      <p:to>
                                        <p:strVal val="visible"/>
                                      </p:to>
                                    </p:set>
                                    <p:animEffect transition="in" filter="blinds(horizontal)">
                                      <p:cBhvr>
                                        <p:cTn id="44" dur="500"/>
                                        <p:tgtEl>
                                          <p:spTgt spid="777230"/>
                                        </p:tgtEl>
                                      </p:cBhvr>
                                    </p:animEffect>
                                  </p:childTnLst>
                                </p:cTn>
                              </p:par>
                            </p:childTnLst>
                          </p:cTn>
                        </p:par>
                        <p:par>
                          <p:cTn id="45" fill="hold">
                            <p:stCondLst>
                              <p:cond delay="84500"/>
                            </p:stCondLst>
                            <p:childTnLst>
                              <p:par>
                                <p:cTn id="46" presetID="3" presetClass="entr" presetSubtype="10" fill="hold" grpId="0" nodeType="afterEffect">
                                  <p:stCondLst>
                                    <p:cond delay="10000"/>
                                  </p:stCondLst>
                                  <p:childTnLst>
                                    <p:set>
                                      <p:cBhvr>
                                        <p:cTn id="47" dur="1" fill="hold">
                                          <p:stCondLst>
                                            <p:cond delay="0"/>
                                          </p:stCondLst>
                                        </p:cTn>
                                        <p:tgtEl>
                                          <p:spTgt spid="777231"/>
                                        </p:tgtEl>
                                        <p:attrNameLst>
                                          <p:attrName>style.visibility</p:attrName>
                                        </p:attrNameLst>
                                      </p:cBhvr>
                                      <p:to>
                                        <p:strVal val="visible"/>
                                      </p:to>
                                    </p:set>
                                    <p:animEffect transition="in" filter="blinds(horizontal)">
                                      <p:cBhvr>
                                        <p:cTn id="48" dur="500"/>
                                        <p:tgtEl>
                                          <p:spTgt spid="777231"/>
                                        </p:tgtEl>
                                      </p:cBhvr>
                                    </p:animEffect>
                                  </p:childTnLst>
                                </p:cTn>
                              </p:par>
                            </p:childTnLst>
                          </p:cTn>
                        </p:par>
                        <p:par>
                          <p:cTn id="49" fill="hold">
                            <p:stCondLst>
                              <p:cond delay="95000"/>
                            </p:stCondLst>
                            <p:childTnLst>
                              <p:par>
                                <p:cTn id="50" presetID="3" presetClass="entr" presetSubtype="10" fill="hold" grpId="0" nodeType="afterEffect">
                                  <p:stCondLst>
                                    <p:cond delay="5000"/>
                                  </p:stCondLst>
                                  <p:childTnLst>
                                    <p:set>
                                      <p:cBhvr>
                                        <p:cTn id="51" dur="1" fill="hold">
                                          <p:stCondLst>
                                            <p:cond delay="0"/>
                                          </p:stCondLst>
                                        </p:cTn>
                                        <p:tgtEl>
                                          <p:spTgt spid="777232"/>
                                        </p:tgtEl>
                                        <p:attrNameLst>
                                          <p:attrName>style.visibility</p:attrName>
                                        </p:attrNameLst>
                                      </p:cBhvr>
                                      <p:to>
                                        <p:strVal val="visible"/>
                                      </p:to>
                                    </p:set>
                                    <p:animEffect transition="in" filter="blinds(horizontal)">
                                      <p:cBhvr>
                                        <p:cTn id="52" dur="500"/>
                                        <p:tgtEl>
                                          <p:spTgt spid="777232"/>
                                        </p:tgtEl>
                                      </p:cBhvr>
                                    </p:animEffect>
                                  </p:childTnLst>
                                </p:cTn>
                              </p:par>
                            </p:childTnLst>
                          </p:cTn>
                        </p:par>
                        <p:par>
                          <p:cTn id="53" fill="hold">
                            <p:stCondLst>
                              <p:cond delay="100500"/>
                            </p:stCondLst>
                            <p:childTnLst>
                              <p:par>
                                <p:cTn id="54" presetID="3" presetClass="entr" presetSubtype="10" fill="hold" grpId="0" nodeType="afterEffect">
                                  <p:stCondLst>
                                    <p:cond delay="5000"/>
                                  </p:stCondLst>
                                  <p:childTnLst>
                                    <p:set>
                                      <p:cBhvr>
                                        <p:cTn id="55" dur="1" fill="hold">
                                          <p:stCondLst>
                                            <p:cond delay="0"/>
                                          </p:stCondLst>
                                        </p:cTn>
                                        <p:tgtEl>
                                          <p:spTgt spid="777233"/>
                                        </p:tgtEl>
                                        <p:attrNameLst>
                                          <p:attrName>style.visibility</p:attrName>
                                        </p:attrNameLst>
                                      </p:cBhvr>
                                      <p:to>
                                        <p:strVal val="visible"/>
                                      </p:to>
                                    </p:set>
                                    <p:animEffect transition="in" filter="blinds(horizontal)">
                                      <p:cBhvr>
                                        <p:cTn id="56" dur="500"/>
                                        <p:tgtEl>
                                          <p:spTgt spid="777233"/>
                                        </p:tgtEl>
                                      </p:cBhvr>
                                    </p:animEffect>
                                  </p:childTnLst>
                                </p:cTn>
                              </p:par>
                            </p:childTnLst>
                          </p:cTn>
                        </p:par>
                        <p:par>
                          <p:cTn id="57" fill="hold">
                            <p:stCondLst>
                              <p:cond delay="106000"/>
                            </p:stCondLst>
                            <p:childTnLst>
                              <p:par>
                                <p:cTn id="58" presetID="3" presetClass="entr" presetSubtype="10" fill="hold" grpId="0" nodeType="afterEffect">
                                  <p:stCondLst>
                                    <p:cond delay="5000"/>
                                  </p:stCondLst>
                                  <p:childTnLst>
                                    <p:set>
                                      <p:cBhvr>
                                        <p:cTn id="59" dur="1" fill="hold">
                                          <p:stCondLst>
                                            <p:cond delay="0"/>
                                          </p:stCondLst>
                                        </p:cTn>
                                        <p:tgtEl>
                                          <p:spTgt spid="777234"/>
                                        </p:tgtEl>
                                        <p:attrNameLst>
                                          <p:attrName>style.visibility</p:attrName>
                                        </p:attrNameLst>
                                      </p:cBhvr>
                                      <p:to>
                                        <p:strVal val="visible"/>
                                      </p:to>
                                    </p:set>
                                    <p:animEffect transition="in" filter="blinds(horizontal)">
                                      <p:cBhvr>
                                        <p:cTn id="60" dur="500"/>
                                        <p:tgtEl>
                                          <p:spTgt spid="777234"/>
                                        </p:tgtEl>
                                      </p:cBhvr>
                                    </p:animEffect>
                                  </p:childTnLst>
                                </p:cTn>
                              </p:par>
                            </p:childTnLst>
                          </p:cTn>
                        </p:par>
                        <p:par>
                          <p:cTn id="61" fill="hold">
                            <p:stCondLst>
                              <p:cond delay="111500"/>
                            </p:stCondLst>
                            <p:childTnLst>
                              <p:par>
                                <p:cTn id="62" presetID="3" presetClass="entr" presetSubtype="10" fill="hold" grpId="0" nodeType="afterEffect">
                                  <p:stCondLst>
                                    <p:cond delay="5000"/>
                                  </p:stCondLst>
                                  <p:childTnLst>
                                    <p:set>
                                      <p:cBhvr>
                                        <p:cTn id="63" dur="1" fill="hold">
                                          <p:stCondLst>
                                            <p:cond delay="0"/>
                                          </p:stCondLst>
                                        </p:cTn>
                                        <p:tgtEl>
                                          <p:spTgt spid="777235"/>
                                        </p:tgtEl>
                                        <p:attrNameLst>
                                          <p:attrName>style.visibility</p:attrName>
                                        </p:attrNameLst>
                                      </p:cBhvr>
                                      <p:to>
                                        <p:strVal val="visible"/>
                                      </p:to>
                                    </p:set>
                                    <p:animEffect transition="in" filter="blinds(horizontal)">
                                      <p:cBhvr>
                                        <p:cTn id="64" dur="500"/>
                                        <p:tgtEl>
                                          <p:spTgt spid="777235"/>
                                        </p:tgtEl>
                                      </p:cBhvr>
                                    </p:animEffect>
                                  </p:childTnLst>
                                </p:cTn>
                              </p:par>
                            </p:childTnLst>
                          </p:cTn>
                        </p:par>
                        <p:par>
                          <p:cTn id="65" fill="hold">
                            <p:stCondLst>
                              <p:cond delay="117000"/>
                            </p:stCondLst>
                            <p:childTnLst>
                              <p:par>
                                <p:cTn id="66" presetID="3" presetClass="entr" presetSubtype="10" fill="hold" grpId="0" nodeType="afterEffect">
                                  <p:stCondLst>
                                    <p:cond delay="1000"/>
                                  </p:stCondLst>
                                  <p:childTnLst>
                                    <p:set>
                                      <p:cBhvr>
                                        <p:cTn id="67" dur="1" fill="hold">
                                          <p:stCondLst>
                                            <p:cond delay="0"/>
                                          </p:stCondLst>
                                        </p:cTn>
                                        <p:tgtEl>
                                          <p:spTgt spid="777236"/>
                                        </p:tgtEl>
                                        <p:attrNameLst>
                                          <p:attrName>style.visibility</p:attrName>
                                        </p:attrNameLst>
                                      </p:cBhvr>
                                      <p:to>
                                        <p:strVal val="visible"/>
                                      </p:to>
                                    </p:set>
                                    <p:animEffect transition="in" filter="blinds(horizontal)">
                                      <p:cBhvr>
                                        <p:cTn id="68" dur="500"/>
                                        <p:tgtEl>
                                          <p:spTgt spid="777236"/>
                                        </p:tgtEl>
                                      </p:cBhvr>
                                    </p:animEffect>
                                  </p:childTnLst>
                                </p:cTn>
                              </p:par>
                            </p:childTnLst>
                          </p:cTn>
                        </p:par>
                        <p:par>
                          <p:cTn id="69" fill="hold">
                            <p:stCondLst>
                              <p:cond delay="118500"/>
                            </p:stCondLst>
                            <p:childTnLst>
                              <p:par>
                                <p:cTn id="70" presetID="3" presetClass="entr" presetSubtype="10" fill="hold" grpId="0" nodeType="afterEffect">
                                  <p:stCondLst>
                                    <p:cond delay="1000"/>
                                  </p:stCondLst>
                                  <p:childTnLst>
                                    <p:set>
                                      <p:cBhvr>
                                        <p:cTn id="71" dur="1" fill="hold">
                                          <p:stCondLst>
                                            <p:cond delay="0"/>
                                          </p:stCondLst>
                                        </p:cTn>
                                        <p:tgtEl>
                                          <p:spTgt spid="777237"/>
                                        </p:tgtEl>
                                        <p:attrNameLst>
                                          <p:attrName>style.visibility</p:attrName>
                                        </p:attrNameLst>
                                      </p:cBhvr>
                                      <p:to>
                                        <p:strVal val="visible"/>
                                      </p:to>
                                    </p:set>
                                    <p:animEffect transition="in" filter="blinds(horizontal)">
                                      <p:cBhvr>
                                        <p:cTn id="72" dur="500"/>
                                        <p:tgtEl>
                                          <p:spTgt spid="777237"/>
                                        </p:tgtEl>
                                      </p:cBhvr>
                                    </p:animEffect>
                                  </p:childTnLst>
                                </p:cTn>
                              </p:par>
                            </p:childTnLst>
                          </p:cTn>
                        </p:par>
                        <p:par>
                          <p:cTn id="73" fill="hold">
                            <p:stCondLst>
                              <p:cond delay="120000"/>
                            </p:stCondLst>
                            <p:childTnLst>
                              <p:par>
                                <p:cTn id="74" presetID="3" presetClass="entr" presetSubtype="10" fill="hold" grpId="0" nodeType="afterEffect">
                                  <p:stCondLst>
                                    <p:cond delay="1000"/>
                                  </p:stCondLst>
                                  <p:childTnLst>
                                    <p:set>
                                      <p:cBhvr>
                                        <p:cTn id="75" dur="1" fill="hold">
                                          <p:stCondLst>
                                            <p:cond delay="0"/>
                                          </p:stCondLst>
                                        </p:cTn>
                                        <p:tgtEl>
                                          <p:spTgt spid="777238"/>
                                        </p:tgtEl>
                                        <p:attrNameLst>
                                          <p:attrName>style.visibility</p:attrName>
                                        </p:attrNameLst>
                                      </p:cBhvr>
                                      <p:to>
                                        <p:strVal val="visible"/>
                                      </p:to>
                                    </p:set>
                                    <p:animEffect transition="in" filter="blinds(horizontal)">
                                      <p:cBhvr>
                                        <p:cTn id="76" dur="500"/>
                                        <p:tgtEl>
                                          <p:spTgt spid="777238"/>
                                        </p:tgtEl>
                                      </p:cBhvr>
                                    </p:animEffect>
                                  </p:childTnLst>
                                </p:cTn>
                              </p:par>
                            </p:childTnLst>
                          </p:cTn>
                        </p:par>
                        <p:par>
                          <p:cTn id="77" fill="hold">
                            <p:stCondLst>
                              <p:cond delay="121500"/>
                            </p:stCondLst>
                            <p:childTnLst>
                              <p:par>
                                <p:cTn id="78" presetID="3" presetClass="entr" presetSubtype="10" fill="hold" grpId="0" nodeType="afterEffect">
                                  <p:stCondLst>
                                    <p:cond delay="1000"/>
                                  </p:stCondLst>
                                  <p:childTnLst>
                                    <p:set>
                                      <p:cBhvr>
                                        <p:cTn id="79" dur="1" fill="hold">
                                          <p:stCondLst>
                                            <p:cond delay="0"/>
                                          </p:stCondLst>
                                        </p:cTn>
                                        <p:tgtEl>
                                          <p:spTgt spid="777239"/>
                                        </p:tgtEl>
                                        <p:attrNameLst>
                                          <p:attrName>style.visibility</p:attrName>
                                        </p:attrNameLst>
                                      </p:cBhvr>
                                      <p:to>
                                        <p:strVal val="visible"/>
                                      </p:to>
                                    </p:set>
                                    <p:animEffect transition="in" filter="blinds(horizontal)">
                                      <p:cBhvr>
                                        <p:cTn id="80" dur="500"/>
                                        <p:tgtEl>
                                          <p:spTgt spid="777239"/>
                                        </p:tgtEl>
                                      </p:cBhvr>
                                    </p:animEffect>
                                  </p:childTnLst>
                                </p:cTn>
                              </p:par>
                            </p:childTnLst>
                          </p:cTn>
                        </p:par>
                        <p:par>
                          <p:cTn id="81" fill="hold">
                            <p:stCondLst>
                              <p:cond delay="123000"/>
                            </p:stCondLst>
                            <p:childTnLst>
                              <p:par>
                                <p:cTn id="82" presetID="3" presetClass="entr" presetSubtype="10" fill="hold" grpId="0" nodeType="afterEffect">
                                  <p:stCondLst>
                                    <p:cond delay="1000"/>
                                  </p:stCondLst>
                                  <p:childTnLst>
                                    <p:set>
                                      <p:cBhvr>
                                        <p:cTn id="83" dur="1" fill="hold">
                                          <p:stCondLst>
                                            <p:cond delay="0"/>
                                          </p:stCondLst>
                                        </p:cTn>
                                        <p:tgtEl>
                                          <p:spTgt spid="777240"/>
                                        </p:tgtEl>
                                        <p:attrNameLst>
                                          <p:attrName>style.visibility</p:attrName>
                                        </p:attrNameLst>
                                      </p:cBhvr>
                                      <p:to>
                                        <p:strVal val="visible"/>
                                      </p:to>
                                    </p:set>
                                    <p:animEffect transition="in" filter="blinds(horizontal)">
                                      <p:cBhvr>
                                        <p:cTn id="84" dur="500"/>
                                        <p:tgtEl>
                                          <p:spTgt spid="777240"/>
                                        </p:tgtEl>
                                      </p:cBhvr>
                                    </p:animEffect>
                                  </p:childTnLst>
                                </p:cTn>
                              </p:par>
                            </p:childTnLst>
                          </p:cTn>
                        </p:par>
                        <p:par>
                          <p:cTn id="85" fill="hold">
                            <p:stCondLst>
                              <p:cond delay="124500"/>
                            </p:stCondLst>
                            <p:childTnLst>
                              <p:par>
                                <p:cTn id="86" presetID="3" presetClass="entr" presetSubtype="10" fill="hold" grpId="0" nodeType="afterEffect">
                                  <p:stCondLst>
                                    <p:cond delay="1000"/>
                                  </p:stCondLst>
                                  <p:childTnLst>
                                    <p:set>
                                      <p:cBhvr>
                                        <p:cTn id="87" dur="1" fill="hold">
                                          <p:stCondLst>
                                            <p:cond delay="0"/>
                                          </p:stCondLst>
                                        </p:cTn>
                                        <p:tgtEl>
                                          <p:spTgt spid="777241"/>
                                        </p:tgtEl>
                                        <p:attrNameLst>
                                          <p:attrName>style.visibility</p:attrName>
                                        </p:attrNameLst>
                                      </p:cBhvr>
                                      <p:to>
                                        <p:strVal val="visible"/>
                                      </p:to>
                                    </p:set>
                                    <p:animEffect transition="in" filter="blinds(horizontal)">
                                      <p:cBhvr>
                                        <p:cTn id="88" dur="500"/>
                                        <p:tgtEl>
                                          <p:spTgt spid="777241"/>
                                        </p:tgtEl>
                                      </p:cBhvr>
                                    </p:animEffect>
                                  </p:childTnLst>
                                </p:cTn>
                              </p:par>
                            </p:childTnLst>
                          </p:cTn>
                        </p:par>
                        <p:par>
                          <p:cTn id="89" fill="hold">
                            <p:stCondLst>
                              <p:cond delay="126000"/>
                            </p:stCondLst>
                            <p:childTnLst>
                              <p:par>
                                <p:cTn id="90" presetID="3" presetClass="entr" presetSubtype="10" fill="hold" grpId="0" nodeType="afterEffect">
                                  <p:stCondLst>
                                    <p:cond delay="1000"/>
                                  </p:stCondLst>
                                  <p:childTnLst>
                                    <p:set>
                                      <p:cBhvr>
                                        <p:cTn id="91" dur="1" fill="hold">
                                          <p:stCondLst>
                                            <p:cond delay="0"/>
                                          </p:stCondLst>
                                        </p:cTn>
                                        <p:tgtEl>
                                          <p:spTgt spid="777244"/>
                                        </p:tgtEl>
                                        <p:attrNameLst>
                                          <p:attrName>style.visibility</p:attrName>
                                        </p:attrNameLst>
                                      </p:cBhvr>
                                      <p:to>
                                        <p:strVal val="visible"/>
                                      </p:to>
                                    </p:set>
                                    <p:animEffect transition="in" filter="blinds(horizontal)">
                                      <p:cBhvr>
                                        <p:cTn id="92" dur="500"/>
                                        <p:tgtEl>
                                          <p:spTgt spid="777244"/>
                                        </p:tgtEl>
                                      </p:cBhvr>
                                    </p:animEffect>
                                  </p:childTnLst>
                                </p:cTn>
                              </p:par>
                            </p:childTnLst>
                          </p:cTn>
                        </p:par>
                        <p:par>
                          <p:cTn id="93" fill="hold">
                            <p:stCondLst>
                              <p:cond delay="127500"/>
                            </p:stCondLst>
                            <p:childTnLst>
                              <p:par>
                                <p:cTn id="94" presetID="3" presetClass="entr" presetSubtype="10" fill="hold" grpId="0" nodeType="afterEffect">
                                  <p:stCondLst>
                                    <p:cond delay="1000"/>
                                  </p:stCondLst>
                                  <p:childTnLst>
                                    <p:set>
                                      <p:cBhvr>
                                        <p:cTn id="95" dur="1" fill="hold">
                                          <p:stCondLst>
                                            <p:cond delay="0"/>
                                          </p:stCondLst>
                                        </p:cTn>
                                        <p:tgtEl>
                                          <p:spTgt spid="777245"/>
                                        </p:tgtEl>
                                        <p:attrNameLst>
                                          <p:attrName>style.visibility</p:attrName>
                                        </p:attrNameLst>
                                      </p:cBhvr>
                                      <p:to>
                                        <p:strVal val="visible"/>
                                      </p:to>
                                    </p:set>
                                    <p:animEffect transition="in" filter="blinds(horizontal)">
                                      <p:cBhvr>
                                        <p:cTn id="96" dur="500"/>
                                        <p:tgtEl>
                                          <p:spTgt spid="777245"/>
                                        </p:tgtEl>
                                      </p:cBhvr>
                                    </p:animEffect>
                                  </p:childTnLst>
                                </p:cTn>
                              </p:par>
                            </p:childTnLst>
                          </p:cTn>
                        </p:par>
                        <p:par>
                          <p:cTn id="97" fill="hold">
                            <p:stCondLst>
                              <p:cond delay="129000"/>
                            </p:stCondLst>
                            <p:childTnLst>
                              <p:par>
                                <p:cTn id="98" presetID="3" presetClass="entr" presetSubtype="10" fill="hold" grpId="0" nodeType="afterEffect">
                                  <p:stCondLst>
                                    <p:cond delay="1000"/>
                                  </p:stCondLst>
                                  <p:childTnLst>
                                    <p:set>
                                      <p:cBhvr>
                                        <p:cTn id="99" dur="1" fill="hold">
                                          <p:stCondLst>
                                            <p:cond delay="0"/>
                                          </p:stCondLst>
                                        </p:cTn>
                                        <p:tgtEl>
                                          <p:spTgt spid="777246"/>
                                        </p:tgtEl>
                                        <p:attrNameLst>
                                          <p:attrName>style.visibility</p:attrName>
                                        </p:attrNameLst>
                                      </p:cBhvr>
                                      <p:to>
                                        <p:strVal val="visible"/>
                                      </p:to>
                                    </p:set>
                                    <p:animEffect transition="in" filter="blinds(horizontal)">
                                      <p:cBhvr>
                                        <p:cTn id="100" dur="500"/>
                                        <p:tgtEl>
                                          <p:spTgt spid="777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77218" grpId="0" animBg="1"/>
      <p:bldP spid="777223" grpId="0" animBg="1"/>
      <p:bldP spid="777224" grpId="0" animBg="1"/>
      <p:bldP spid="777225" grpId="0" animBg="1"/>
      <p:bldP spid="777226" grpId="0" animBg="1"/>
      <p:bldP spid="777227" grpId="0" animBg="1"/>
      <p:bldP spid="777228" grpId="0" animBg="1"/>
      <p:bldP spid="777229" grpId="0" animBg="1"/>
      <p:bldP spid="777230" grpId="0" animBg="1"/>
      <p:bldP spid="777231" grpId="0" animBg="1"/>
      <p:bldP spid="777232" grpId="0" animBg="1"/>
      <p:bldP spid="777233" grpId="0" animBg="1"/>
      <p:bldP spid="777234" grpId="0" animBg="1"/>
      <p:bldP spid="777235" grpId="0" animBg="1"/>
      <p:bldP spid="777236" grpId="0" animBg="1"/>
      <p:bldP spid="777237" grpId="0" animBg="1"/>
      <p:bldP spid="777238" grpId="0" animBg="1"/>
      <p:bldP spid="777239" grpId="0" animBg="1"/>
      <p:bldP spid="777240" grpId="0" animBg="1"/>
      <p:bldP spid="777241" grpId="0" animBg="1"/>
      <p:bldP spid="777244" grpId="0" animBg="1"/>
      <p:bldP spid="777245" grpId="0" animBg="1"/>
      <p:bldP spid="7772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C33A-1E39-814E-D73B-DD5BD1A963E7}"/>
              </a:ext>
            </a:extLst>
          </p:cNvPr>
          <p:cNvSpPr>
            <a:spLocks noGrp="1"/>
          </p:cNvSpPr>
          <p:nvPr>
            <p:ph type="title"/>
          </p:nvPr>
        </p:nvSpPr>
        <p:spPr/>
        <p:txBody>
          <a:bodyPr/>
          <a:lstStyle/>
          <a:p>
            <a:r>
              <a:rPr lang="en-GB" dirty="0"/>
              <a:t>So far…</a:t>
            </a:r>
          </a:p>
        </p:txBody>
      </p:sp>
      <p:sp>
        <p:nvSpPr>
          <p:cNvPr id="3" name="Content Placeholder 2">
            <a:extLst>
              <a:ext uri="{FF2B5EF4-FFF2-40B4-BE49-F238E27FC236}">
                <a16:creationId xmlns:a16="http://schemas.microsoft.com/office/drawing/2014/main" id="{208F1BB3-8894-961F-357B-B11D1F48D425}"/>
              </a:ext>
            </a:extLst>
          </p:cNvPr>
          <p:cNvSpPr>
            <a:spLocks noGrp="1"/>
          </p:cNvSpPr>
          <p:nvPr>
            <p:ph idx="1"/>
          </p:nvPr>
        </p:nvSpPr>
        <p:spPr/>
        <p:txBody>
          <a:bodyPr/>
          <a:lstStyle/>
          <a:p>
            <a:r>
              <a:rPr lang="en-GB" sz="2400" dirty="0"/>
              <a:t>We started with some hope (before the consultation)</a:t>
            </a:r>
          </a:p>
          <a:p>
            <a:r>
              <a:rPr lang="en-GB" sz="2400" dirty="0"/>
              <a:t>We have been saddened by the inconsistency – and regular low quality of the plans</a:t>
            </a:r>
          </a:p>
          <a:p>
            <a:endParaRPr lang="en-GB" sz="2400" dirty="0"/>
          </a:p>
          <a:p>
            <a:r>
              <a:rPr lang="en-GB" sz="2400" dirty="0"/>
              <a:t>.. Our latest Press Release was about the process, not the outcome, and included “101 questions”.</a:t>
            </a:r>
          </a:p>
          <a:p>
            <a:r>
              <a:rPr lang="en-GB" sz="2400" dirty="0"/>
              <a:t>More Press Releases to follow…</a:t>
            </a:r>
          </a:p>
        </p:txBody>
      </p:sp>
      <p:sp>
        <p:nvSpPr>
          <p:cNvPr id="4"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pPr>
                <a:defRPr/>
              </a:pPr>
              <a:t>2</a:t>
            </a:fld>
            <a:endParaRPr lang="en-US" altLang="en-US" sz="1200" dirty="0"/>
          </a:p>
        </p:txBody>
      </p:sp>
      <p:sp>
        <p:nvSpPr>
          <p:cNvPr id="5"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47295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document&#10;&#10;Description automatically generated">
            <a:extLst>
              <a:ext uri="{FF2B5EF4-FFF2-40B4-BE49-F238E27FC236}">
                <a16:creationId xmlns:a16="http://schemas.microsoft.com/office/drawing/2014/main" id="{918A3101-998F-7995-0E4B-0A5B61C7A4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5560" y="573990"/>
            <a:ext cx="5195573" cy="1889773"/>
          </a:xfrm>
        </p:spPr>
      </p:pic>
      <p:sp>
        <p:nvSpPr>
          <p:cNvPr id="8" name="TextBox 7">
            <a:extLst>
              <a:ext uri="{FF2B5EF4-FFF2-40B4-BE49-F238E27FC236}">
                <a16:creationId xmlns:a16="http://schemas.microsoft.com/office/drawing/2014/main" id="{0C36E072-7867-D6E9-E836-76E051C68B02}"/>
              </a:ext>
            </a:extLst>
          </p:cNvPr>
          <p:cNvSpPr txBox="1"/>
          <p:nvPr/>
        </p:nvSpPr>
        <p:spPr>
          <a:xfrm>
            <a:off x="3924078" y="2583599"/>
            <a:ext cx="4967402" cy="2183666"/>
          </a:xfrm>
          <a:prstGeom prst="rect">
            <a:avLst/>
          </a:prstGeom>
          <a:noFill/>
        </p:spPr>
        <p:txBody>
          <a:bodyPr wrap="square" numCol="1">
            <a:noAutofit/>
          </a:bodyPr>
          <a:lstStyle/>
          <a:p>
            <a:pPr marL="257106" indent="-257106">
              <a:buFont typeface="+mj-lt"/>
              <a:buAutoNum type="arabicPeriod" startAt="7"/>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GWR have published detailed sales data per station – why haven’t all the TOCs?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57106" indent="-257106">
              <a:buFont typeface="+mj-lt"/>
              <a:buAutoNum type="arabicPeriod" startAt="7"/>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Where is the assessment that works out how many people will stop using trains …  How much revenue (not just journeys) is at risk?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57106" indent="-257106">
              <a:buFont typeface="+mj-lt"/>
              <a:buAutoNum type="arabicPeriod" startAt="7"/>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Where is the reassurance that the alternatives will be sorted first, then the ticket office windows closed?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57106" indent="-257106">
              <a:spcAft>
                <a:spcPts val="600"/>
              </a:spcAft>
              <a:buFont typeface="+mj-lt"/>
              <a:buAutoNum type="arabicPeriod" startAt="7"/>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Why does the Thameslink Accessible Travel Policy start after the passenger has bought their ticket, not before? [We think this is typical of all TOCs].</a:t>
            </a:r>
            <a:endParaRPr lang="en-GB"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3F439E8-6E0F-B1C7-83A7-BA82A40C8A26}"/>
              </a:ext>
            </a:extLst>
          </p:cNvPr>
          <p:cNvSpPr txBox="1"/>
          <p:nvPr/>
        </p:nvSpPr>
        <p:spPr>
          <a:xfrm>
            <a:off x="595939" y="927295"/>
            <a:ext cx="3328139" cy="3696208"/>
          </a:xfrm>
          <a:prstGeom prst="rect">
            <a:avLst/>
          </a:prstGeom>
          <a:noFill/>
        </p:spPr>
        <p:txBody>
          <a:bodyPr wrap="square" numCol="1">
            <a:noAutofit/>
          </a:bodyPr>
          <a:lstStyle/>
          <a:p>
            <a:pPr marL="257106" indent="-257106">
              <a:buFont typeface="+mj-lt"/>
              <a:buAutoNum type="arabicPeriod"/>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The Manchester Piccadilly to Glossop line is going to have just one ticket office.  Why on earth is it going to be in Glossop…</a:t>
            </a:r>
          </a:p>
          <a:p>
            <a:pPr marL="257106" indent="-257106">
              <a:buFont typeface="+mj-lt"/>
              <a:buAutoNum type="arabicPeriod"/>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Chiltern can do it – plan to put staff outside the ticket office and allow them to issue every type of ticket – why can’t every TOC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57106" indent="-257106">
              <a:buFont typeface="+mj-lt"/>
              <a:buAutoNum type="arabicPeriod"/>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Where’s the study that analyses why people buy from ticket offices?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57106" indent="-257106">
              <a:buFont typeface="+mj-lt"/>
              <a:buAutoNum type="arabicPeriod"/>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replace the ticket office with mobile staff – but there isn’t even a promise of a set time …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57106" indent="-257106">
              <a:buFont typeface="+mj-lt"/>
              <a:buAutoNum type="arabicPeriod"/>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What about Toilet and Waiting Room hours? </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57106" indent="-257106">
              <a:buFont typeface="+mj-lt"/>
              <a:buAutoNum type="arabicPeriod"/>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What is average and median sale price of a ticket sold in a ticket office</a:t>
            </a:r>
            <a:endParaRPr lang="en-GB"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Title 8">
            <a:extLst>
              <a:ext uri="{FF2B5EF4-FFF2-40B4-BE49-F238E27FC236}">
                <a16:creationId xmlns:a16="http://schemas.microsoft.com/office/drawing/2014/main" id="{79E53A53-DEE0-09D2-4E19-5C2D21AD2B8F}"/>
              </a:ext>
            </a:extLst>
          </p:cNvPr>
          <p:cNvSpPr>
            <a:spLocks noGrp="1"/>
          </p:cNvSpPr>
          <p:nvPr>
            <p:ph type="title"/>
          </p:nvPr>
        </p:nvSpPr>
        <p:spPr/>
        <p:txBody>
          <a:bodyPr/>
          <a:lstStyle/>
          <a:p>
            <a:r>
              <a:rPr lang="en-GB" dirty="0"/>
              <a:t>Press Release: 101 questions</a:t>
            </a:r>
          </a:p>
        </p:txBody>
      </p:sp>
      <p:sp>
        <p:nvSpPr>
          <p:cNvPr id="7"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3</a:t>
            </a:fld>
            <a:endParaRPr lang="en-US" altLang="en-US" sz="1200" dirty="0">
              <a:latin typeface="Garamond" panose="02020404030301010803" pitchFamily="18" charset="0"/>
            </a:endParaRPr>
          </a:p>
        </p:txBody>
      </p:sp>
      <p:sp>
        <p:nvSpPr>
          <p:cNvPr id="11"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316026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40612B8-DB01-C17B-AEC6-6E9469CEB1DB}"/>
              </a:ext>
            </a:extLst>
          </p:cNvPr>
          <p:cNvSpPr/>
          <p:nvPr/>
        </p:nvSpPr>
        <p:spPr>
          <a:xfrm>
            <a:off x="1654" y="0"/>
            <a:ext cx="9140694" cy="4764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 name="TextBox 4">
            <a:extLst>
              <a:ext uri="{FF2B5EF4-FFF2-40B4-BE49-F238E27FC236}">
                <a16:creationId xmlns:a16="http://schemas.microsoft.com/office/drawing/2014/main" id="{28992689-C812-6087-990F-80831E4BC0F2}"/>
              </a:ext>
            </a:extLst>
          </p:cNvPr>
          <p:cNvSpPr txBox="1"/>
          <p:nvPr/>
        </p:nvSpPr>
        <p:spPr>
          <a:xfrm>
            <a:off x="1654" y="165761"/>
            <a:ext cx="1228221" cy="683007"/>
          </a:xfrm>
          <a:prstGeom prst="rect">
            <a:avLst/>
          </a:prstGeom>
          <a:noFill/>
        </p:spPr>
        <p:txBody>
          <a:bodyPr wrap="none" rtlCol="0" anchor="ctr" anchorCtr="0">
            <a:spAutoFit/>
          </a:bodyPr>
          <a:lstStyle/>
          <a:p>
            <a:r>
              <a:rPr lang="en-GB" sz="2399" b="1" dirty="0"/>
              <a:t>Ticket</a:t>
            </a:r>
            <a:br>
              <a:rPr lang="en-GB" sz="2399" b="1" dirty="0"/>
            </a:br>
            <a:r>
              <a:rPr lang="en-GB" sz="2399" b="1" dirty="0"/>
              <a:t>Offices</a:t>
            </a:r>
          </a:p>
        </p:txBody>
      </p:sp>
      <p:sp>
        <p:nvSpPr>
          <p:cNvPr id="6" name="TextBox 5">
            <a:extLst>
              <a:ext uri="{FF2B5EF4-FFF2-40B4-BE49-F238E27FC236}">
                <a16:creationId xmlns:a16="http://schemas.microsoft.com/office/drawing/2014/main" id="{DEDFD53A-6BB7-417B-768E-140AF1850834}"/>
              </a:ext>
            </a:extLst>
          </p:cNvPr>
          <p:cNvSpPr txBox="1"/>
          <p:nvPr/>
        </p:nvSpPr>
        <p:spPr>
          <a:xfrm>
            <a:off x="1627911" y="368765"/>
            <a:ext cx="1225913" cy="276999"/>
          </a:xfrm>
          <a:prstGeom prst="rect">
            <a:avLst/>
          </a:prstGeom>
          <a:noFill/>
        </p:spPr>
        <p:txBody>
          <a:bodyPr wrap="none" rtlCol="0" anchor="ctr" anchorCtr="0">
            <a:spAutoFit/>
          </a:bodyPr>
          <a:lstStyle/>
          <a:p>
            <a:r>
              <a:rPr lang="en-GB" sz="1500" dirty="0"/>
              <a:t>Ticket Sales</a:t>
            </a:r>
          </a:p>
        </p:txBody>
      </p:sp>
      <p:sp>
        <p:nvSpPr>
          <p:cNvPr id="7" name="TextBox 6">
            <a:extLst>
              <a:ext uri="{FF2B5EF4-FFF2-40B4-BE49-F238E27FC236}">
                <a16:creationId xmlns:a16="http://schemas.microsoft.com/office/drawing/2014/main" id="{8FB2856E-4156-AB45-22EE-4DDC73B83AB6}"/>
              </a:ext>
            </a:extLst>
          </p:cNvPr>
          <p:cNvSpPr txBox="1"/>
          <p:nvPr/>
        </p:nvSpPr>
        <p:spPr>
          <a:xfrm>
            <a:off x="1457517" y="631311"/>
            <a:ext cx="1544012" cy="221599"/>
          </a:xfrm>
          <a:prstGeom prst="rect">
            <a:avLst/>
          </a:prstGeom>
          <a:noFill/>
        </p:spPr>
        <p:txBody>
          <a:bodyPr wrap="none" rtlCol="0" anchor="ctr" anchorCtr="0">
            <a:spAutoFit/>
          </a:bodyPr>
          <a:lstStyle/>
          <a:p>
            <a:r>
              <a:rPr lang="en-GB" sz="1050" dirty="0"/>
              <a:t>(And Ancillaries Sales)</a:t>
            </a:r>
          </a:p>
        </p:txBody>
      </p:sp>
      <p:sp>
        <p:nvSpPr>
          <p:cNvPr id="8" name="TextBox 7">
            <a:extLst>
              <a:ext uri="{FF2B5EF4-FFF2-40B4-BE49-F238E27FC236}">
                <a16:creationId xmlns:a16="http://schemas.microsoft.com/office/drawing/2014/main" id="{18B2A946-BCA3-EBF4-DD06-71EDFA1D8BD2}"/>
              </a:ext>
            </a:extLst>
          </p:cNvPr>
          <p:cNvSpPr txBox="1"/>
          <p:nvPr/>
        </p:nvSpPr>
        <p:spPr>
          <a:xfrm>
            <a:off x="1627911" y="2853690"/>
            <a:ext cx="1749197" cy="276999"/>
          </a:xfrm>
          <a:prstGeom prst="rect">
            <a:avLst/>
          </a:prstGeom>
          <a:noFill/>
        </p:spPr>
        <p:txBody>
          <a:bodyPr wrap="none" rtlCol="0" anchor="ctr" anchorCtr="0">
            <a:spAutoFit/>
          </a:bodyPr>
          <a:lstStyle/>
          <a:p>
            <a:r>
              <a:rPr lang="en-GB" sz="1500" dirty="0"/>
              <a:t>Disruption support</a:t>
            </a:r>
          </a:p>
        </p:txBody>
      </p:sp>
      <p:sp>
        <p:nvSpPr>
          <p:cNvPr id="9" name="TextBox 8">
            <a:extLst>
              <a:ext uri="{FF2B5EF4-FFF2-40B4-BE49-F238E27FC236}">
                <a16:creationId xmlns:a16="http://schemas.microsoft.com/office/drawing/2014/main" id="{4D9E5EA0-8F33-27F5-994D-C41D81EC2D58}"/>
              </a:ext>
            </a:extLst>
          </p:cNvPr>
          <p:cNvSpPr txBox="1"/>
          <p:nvPr/>
        </p:nvSpPr>
        <p:spPr>
          <a:xfrm>
            <a:off x="1627911" y="3785537"/>
            <a:ext cx="2079993" cy="276999"/>
          </a:xfrm>
          <a:prstGeom prst="rect">
            <a:avLst/>
          </a:prstGeom>
          <a:noFill/>
        </p:spPr>
        <p:txBody>
          <a:bodyPr wrap="none" rtlCol="0" anchor="ctr" anchorCtr="0">
            <a:spAutoFit/>
          </a:bodyPr>
          <a:lstStyle/>
          <a:p>
            <a:r>
              <a:rPr lang="en-GB" sz="1500" dirty="0"/>
              <a:t>Passenger Assistance</a:t>
            </a:r>
          </a:p>
        </p:txBody>
      </p:sp>
      <p:sp>
        <p:nvSpPr>
          <p:cNvPr id="10" name="TextBox 9">
            <a:extLst>
              <a:ext uri="{FF2B5EF4-FFF2-40B4-BE49-F238E27FC236}">
                <a16:creationId xmlns:a16="http://schemas.microsoft.com/office/drawing/2014/main" id="{94104666-CE46-0CC3-1F23-067676C5DF04}"/>
              </a:ext>
            </a:extLst>
          </p:cNvPr>
          <p:cNvSpPr txBox="1"/>
          <p:nvPr/>
        </p:nvSpPr>
        <p:spPr>
          <a:xfrm>
            <a:off x="3186509" y="276432"/>
            <a:ext cx="1212415" cy="461665"/>
          </a:xfrm>
          <a:prstGeom prst="rect">
            <a:avLst/>
          </a:prstGeom>
          <a:noFill/>
        </p:spPr>
        <p:txBody>
          <a:bodyPr wrap="square" rtlCol="0" anchor="ctr" anchorCtr="0">
            <a:spAutoFit/>
          </a:bodyPr>
          <a:lstStyle/>
          <a:p>
            <a:r>
              <a:rPr lang="en-GB" sz="1500" dirty="0"/>
              <a:t>Cannot use alternatives</a:t>
            </a:r>
          </a:p>
        </p:txBody>
      </p:sp>
      <p:sp>
        <p:nvSpPr>
          <p:cNvPr id="11" name="TextBox 10">
            <a:extLst>
              <a:ext uri="{FF2B5EF4-FFF2-40B4-BE49-F238E27FC236}">
                <a16:creationId xmlns:a16="http://schemas.microsoft.com/office/drawing/2014/main" id="{32D910F3-2F0C-93B6-4E2F-6C93896AB5B2}"/>
              </a:ext>
            </a:extLst>
          </p:cNvPr>
          <p:cNvSpPr txBox="1"/>
          <p:nvPr/>
        </p:nvSpPr>
        <p:spPr>
          <a:xfrm>
            <a:off x="5508105" y="368765"/>
            <a:ext cx="1470274" cy="276999"/>
          </a:xfrm>
          <a:prstGeom prst="rect">
            <a:avLst/>
          </a:prstGeom>
          <a:noFill/>
        </p:spPr>
        <p:txBody>
          <a:bodyPr wrap="none" rtlCol="0" anchor="ctr" anchorCtr="0">
            <a:spAutoFit/>
          </a:bodyPr>
          <a:lstStyle/>
          <a:p>
            <a:r>
              <a:rPr lang="en-GB" sz="1500" dirty="0"/>
              <a:t>Cash only user</a:t>
            </a:r>
          </a:p>
        </p:txBody>
      </p:sp>
      <p:sp>
        <p:nvSpPr>
          <p:cNvPr id="12" name="TextBox 11">
            <a:extLst>
              <a:ext uri="{FF2B5EF4-FFF2-40B4-BE49-F238E27FC236}">
                <a16:creationId xmlns:a16="http://schemas.microsoft.com/office/drawing/2014/main" id="{05E76516-63CF-7F92-D701-FD4D7237D90A}"/>
              </a:ext>
            </a:extLst>
          </p:cNvPr>
          <p:cNvSpPr txBox="1"/>
          <p:nvPr/>
        </p:nvSpPr>
        <p:spPr>
          <a:xfrm>
            <a:off x="5508105" y="679381"/>
            <a:ext cx="2540567" cy="276999"/>
          </a:xfrm>
          <a:prstGeom prst="rect">
            <a:avLst/>
          </a:prstGeom>
          <a:noFill/>
        </p:spPr>
        <p:txBody>
          <a:bodyPr wrap="none" rtlCol="0" anchor="ctr" anchorCtr="0">
            <a:spAutoFit/>
          </a:bodyPr>
          <a:lstStyle/>
          <a:p>
            <a:r>
              <a:rPr lang="en-GB" sz="1500" dirty="0"/>
              <a:t>Technology &amp; other barriers</a:t>
            </a:r>
          </a:p>
        </p:txBody>
      </p:sp>
      <p:sp>
        <p:nvSpPr>
          <p:cNvPr id="13" name="TextBox 12">
            <a:extLst>
              <a:ext uri="{FF2B5EF4-FFF2-40B4-BE49-F238E27FC236}">
                <a16:creationId xmlns:a16="http://schemas.microsoft.com/office/drawing/2014/main" id="{118D7DC4-F597-9CEB-A145-975264CB18EC}"/>
              </a:ext>
            </a:extLst>
          </p:cNvPr>
          <p:cNvSpPr txBox="1"/>
          <p:nvPr/>
        </p:nvSpPr>
        <p:spPr>
          <a:xfrm>
            <a:off x="5508104" y="1300612"/>
            <a:ext cx="2596673" cy="276999"/>
          </a:xfrm>
          <a:prstGeom prst="rect">
            <a:avLst/>
          </a:prstGeom>
          <a:noFill/>
        </p:spPr>
        <p:txBody>
          <a:bodyPr wrap="none" rtlCol="0" anchor="ctr" anchorCtr="0">
            <a:spAutoFit/>
          </a:bodyPr>
          <a:lstStyle/>
          <a:p>
            <a:r>
              <a:rPr lang="en-GB" sz="1500" dirty="0"/>
              <a:t>Product only available at TO</a:t>
            </a:r>
          </a:p>
        </p:txBody>
      </p:sp>
      <p:sp>
        <p:nvSpPr>
          <p:cNvPr id="14" name="TextBox 13">
            <a:extLst>
              <a:ext uri="{FF2B5EF4-FFF2-40B4-BE49-F238E27FC236}">
                <a16:creationId xmlns:a16="http://schemas.microsoft.com/office/drawing/2014/main" id="{56561E9B-6383-EABB-0C9B-DE6E0DECE7EC}"/>
              </a:ext>
            </a:extLst>
          </p:cNvPr>
          <p:cNvSpPr txBox="1"/>
          <p:nvPr/>
        </p:nvSpPr>
        <p:spPr>
          <a:xfrm>
            <a:off x="3186508" y="1518895"/>
            <a:ext cx="1740350" cy="461665"/>
          </a:xfrm>
          <a:prstGeom prst="rect">
            <a:avLst/>
          </a:prstGeom>
          <a:noFill/>
        </p:spPr>
        <p:txBody>
          <a:bodyPr wrap="square" rtlCol="0" anchor="ctr" anchorCtr="0">
            <a:spAutoFit/>
          </a:bodyPr>
          <a:lstStyle/>
          <a:p>
            <a:r>
              <a:rPr lang="en-GB" sz="1500" dirty="0"/>
              <a:t>Recommendation needed</a:t>
            </a:r>
          </a:p>
        </p:txBody>
      </p:sp>
      <p:sp>
        <p:nvSpPr>
          <p:cNvPr id="15" name="TextBox 14">
            <a:extLst>
              <a:ext uri="{FF2B5EF4-FFF2-40B4-BE49-F238E27FC236}">
                <a16:creationId xmlns:a16="http://schemas.microsoft.com/office/drawing/2014/main" id="{DFC75E7F-2C8C-03C6-A4FB-93950A65A407}"/>
              </a:ext>
            </a:extLst>
          </p:cNvPr>
          <p:cNvSpPr txBox="1"/>
          <p:nvPr/>
        </p:nvSpPr>
        <p:spPr>
          <a:xfrm>
            <a:off x="3186508" y="2232459"/>
            <a:ext cx="1821332" cy="276999"/>
          </a:xfrm>
          <a:prstGeom prst="rect">
            <a:avLst/>
          </a:prstGeom>
          <a:noFill/>
        </p:spPr>
        <p:txBody>
          <a:bodyPr wrap="none" rtlCol="0" anchor="ctr" anchorCtr="0">
            <a:spAutoFit/>
          </a:bodyPr>
          <a:lstStyle/>
          <a:p>
            <a:r>
              <a:rPr lang="en-GB" sz="1500" dirty="0"/>
              <a:t>Inertia / Preference</a:t>
            </a:r>
          </a:p>
        </p:txBody>
      </p:sp>
      <p:sp>
        <p:nvSpPr>
          <p:cNvPr id="16" name="TextBox 15">
            <a:extLst>
              <a:ext uri="{FF2B5EF4-FFF2-40B4-BE49-F238E27FC236}">
                <a16:creationId xmlns:a16="http://schemas.microsoft.com/office/drawing/2014/main" id="{1C573E71-F65D-8F1F-964E-7A505711342C}"/>
              </a:ext>
            </a:extLst>
          </p:cNvPr>
          <p:cNvSpPr txBox="1"/>
          <p:nvPr/>
        </p:nvSpPr>
        <p:spPr>
          <a:xfrm>
            <a:off x="5508104" y="1611228"/>
            <a:ext cx="1877437" cy="276999"/>
          </a:xfrm>
          <a:prstGeom prst="rect">
            <a:avLst/>
          </a:prstGeom>
          <a:noFill/>
        </p:spPr>
        <p:txBody>
          <a:bodyPr wrap="none" rtlCol="0" anchor="ctr" anchorCtr="0">
            <a:spAutoFit/>
          </a:bodyPr>
          <a:lstStyle/>
          <a:p>
            <a:r>
              <a:rPr lang="en-GB" sz="1500" dirty="0"/>
              <a:t>Occasional traveller</a:t>
            </a:r>
          </a:p>
        </p:txBody>
      </p:sp>
      <p:sp>
        <p:nvSpPr>
          <p:cNvPr id="17" name="TextBox 16">
            <a:extLst>
              <a:ext uri="{FF2B5EF4-FFF2-40B4-BE49-F238E27FC236}">
                <a16:creationId xmlns:a16="http://schemas.microsoft.com/office/drawing/2014/main" id="{9332C42F-5E6B-17F0-6941-6560423D3CE8}"/>
              </a:ext>
            </a:extLst>
          </p:cNvPr>
          <p:cNvSpPr txBox="1"/>
          <p:nvPr/>
        </p:nvSpPr>
        <p:spPr>
          <a:xfrm>
            <a:off x="5508104" y="1921843"/>
            <a:ext cx="3086742" cy="276999"/>
          </a:xfrm>
          <a:prstGeom prst="rect">
            <a:avLst/>
          </a:prstGeom>
          <a:noFill/>
        </p:spPr>
        <p:txBody>
          <a:bodyPr wrap="none" rtlCol="0" anchor="ctr" anchorCtr="0">
            <a:spAutoFit/>
          </a:bodyPr>
          <a:lstStyle/>
          <a:p>
            <a:r>
              <a:rPr lang="en-GB" sz="1500" dirty="0"/>
              <a:t>Complex (to the Traveller) journey</a:t>
            </a:r>
          </a:p>
        </p:txBody>
      </p:sp>
      <p:cxnSp>
        <p:nvCxnSpPr>
          <p:cNvPr id="18" name="Connector: Elbow 36">
            <a:extLst>
              <a:ext uri="{FF2B5EF4-FFF2-40B4-BE49-F238E27FC236}">
                <a16:creationId xmlns:a16="http://schemas.microsoft.com/office/drawing/2014/main" id="{2523F1D2-E259-4FBC-F1D9-D3595A106B8C}"/>
              </a:ext>
            </a:extLst>
          </p:cNvPr>
          <p:cNvCxnSpPr>
            <a:cxnSpLocks/>
            <a:stCxn id="6" idx="3"/>
            <a:endCxn id="10" idx="1"/>
          </p:cNvCxnSpPr>
          <p:nvPr/>
        </p:nvCxnSpPr>
        <p:spPr>
          <a:xfrm>
            <a:off x="2853824" y="507265"/>
            <a:ext cx="33268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37">
            <a:extLst>
              <a:ext uri="{FF2B5EF4-FFF2-40B4-BE49-F238E27FC236}">
                <a16:creationId xmlns:a16="http://schemas.microsoft.com/office/drawing/2014/main" id="{588A605F-773C-A82D-087A-048D78C9FD01}"/>
              </a:ext>
            </a:extLst>
          </p:cNvPr>
          <p:cNvCxnSpPr>
            <a:cxnSpLocks/>
            <a:stCxn id="10" idx="3"/>
            <a:endCxn id="11" idx="1"/>
          </p:cNvCxnSpPr>
          <p:nvPr/>
        </p:nvCxnSpPr>
        <p:spPr>
          <a:xfrm>
            <a:off x="4398924" y="507265"/>
            <a:ext cx="110918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D30AB21-2FE0-C8C2-E54D-F57C0A6D36BE}"/>
              </a:ext>
            </a:extLst>
          </p:cNvPr>
          <p:cNvCxnSpPr>
            <a:cxnSpLocks/>
            <a:stCxn id="10" idx="3"/>
            <a:endCxn id="12" idx="1"/>
          </p:cNvCxnSpPr>
          <p:nvPr/>
        </p:nvCxnSpPr>
        <p:spPr>
          <a:xfrm>
            <a:off x="4398924" y="507265"/>
            <a:ext cx="1109181" cy="31061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54C82415-F355-CD4E-E3F9-1E6F8A5F308F}"/>
              </a:ext>
            </a:extLst>
          </p:cNvPr>
          <p:cNvCxnSpPr>
            <a:cxnSpLocks/>
            <a:stCxn id="6" idx="3"/>
            <a:endCxn id="14" idx="1"/>
          </p:cNvCxnSpPr>
          <p:nvPr/>
        </p:nvCxnSpPr>
        <p:spPr>
          <a:xfrm>
            <a:off x="2853824" y="507265"/>
            <a:ext cx="332684" cy="124246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92CBE9B1-4F9E-2FD0-470F-8F3A1E3ACDA8}"/>
              </a:ext>
            </a:extLst>
          </p:cNvPr>
          <p:cNvCxnSpPr>
            <a:cxnSpLocks/>
            <a:stCxn id="6" idx="3"/>
            <a:endCxn id="35" idx="2"/>
          </p:cNvCxnSpPr>
          <p:nvPr/>
        </p:nvCxnSpPr>
        <p:spPr>
          <a:xfrm>
            <a:off x="2853824" y="507265"/>
            <a:ext cx="332684" cy="931847"/>
          </a:xfrm>
          <a:prstGeom prst="bentConnector3">
            <a:avLst>
              <a:gd name="adj1" fmla="val 50000"/>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9C20CA7-45B0-C978-3C4B-411F747F42A0}"/>
              </a:ext>
            </a:extLst>
          </p:cNvPr>
          <p:cNvCxnSpPr>
            <a:cxnSpLocks/>
            <a:stCxn id="6" idx="3"/>
            <a:endCxn id="15" idx="1"/>
          </p:cNvCxnSpPr>
          <p:nvPr/>
        </p:nvCxnSpPr>
        <p:spPr>
          <a:xfrm>
            <a:off x="2853824" y="507265"/>
            <a:ext cx="332684" cy="186369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52">
            <a:extLst>
              <a:ext uri="{FF2B5EF4-FFF2-40B4-BE49-F238E27FC236}">
                <a16:creationId xmlns:a16="http://schemas.microsoft.com/office/drawing/2014/main" id="{4A8707A9-63DA-DC40-67B8-32C9E83541B6}"/>
              </a:ext>
            </a:extLst>
          </p:cNvPr>
          <p:cNvCxnSpPr>
            <a:cxnSpLocks/>
            <a:endCxn id="16" idx="1"/>
          </p:cNvCxnSpPr>
          <p:nvPr/>
        </p:nvCxnSpPr>
        <p:spPr>
          <a:xfrm>
            <a:off x="4864024" y="1749728"/>
            <a:ext cx="6440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B46C1B25-E6D1-E7AF-FC7D-0E3CA8B47B9C}"/>
              </a:ext>
            </a:extLst>
          </p:cNvPr>
          <p:cNvCxnSpPr>
            <a:cxnSpLocks/>
            <a:stCxn id="14" idx="3"/>
            <a:endCxn id="17" idx="1"/>
          </p:cNvCxnSpPr>
          <p:nvPr/>
        </p:nvCxnSpPr>
        <p:spPr>
          <a:xfrm>
            <a:off x="4926858" y="1749728"/>
            <a:ext cx="581246" cy="31061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599F94A-DB15-B418-B78E-67BFE10F049D}"/>
              </a:ext>
            </a:extLst>
          </p:cNvPr>
          <p:cNvSpPr txBox="1"/>
          <p:nvPr/>
        </p:nvSpPr>
        <p:spPr>
          <a:xfrm>
            <a:off x="5508104" y="3785537"/>
            <a:ext cx="827471" cy="276999"/>
          </a:xfrm>
          <a:prstGeom prst="rect">
            <a:avLst/>
          </a:prstGeom>
          <a:noFill/>
        </p:spPr>
        <p:txBody>
          <a:bodyPr wrap="none" rtlCol="0" anchor="ctr" anchorCtr="0">
            <a:spAutoFit/>
          </a:bodyPr>
          <a:lstStyle/>
          <a:p>
            <a:r>
              <a:rPr lang="en-GB" sz="1500" dirty="0"/>
              <a:t>Directly</a:t>
            </a:r>
          </a:p>
        </p:txBody>
      </p:sp>
      <p:cxnSp>
        <p:nvCxnSpPr>
          <p:cNvPr id="27" name="Connector: Elbow 63">
            <a:extLst>
              <a:ext uri="{FF2B5EF4-FFF2-40B4-BE49-F238E27FC236}">
                <a16:creationId xmlns:a16="http://schemas.microsoft.com/office/drawing/2014/main" id="{CC8211B2-36E3-352A-538E-E2392CFD64BF}"/>
              </a:ext>
            </a:extLst>
          </p:cNvPr>
          <p:cNvCxnSpPr>
            <a:cxnSpLocks/>
            <a:stCxn id="5" idx="3"/>
            <a:endCxn id="6" idx="1"/>
          </p:cNvCxnSpPr>
          <p:nvPr/>
        </p:nvCxnSpPr>
        <p:spPr>
          <a:xfrm>
            <a:off x="1229875" y="507265"/>
            <a:ext cx="3980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E8131C4-2322-0EE7-CCAC-86221D81ABA5}"/>
              </a:ext>
            </a:extLst>
          </p:cNvPr>
          <p:cNvSpPr txBox="1"/>
          <p:nvPr/>
        </p:nvSpPr>
        <p:spPr>
          <a:xfrm>
            <a:off x="5508104" y="2232459"/>
            <a:ext cx="2871299" cy="276999"/>
          </a:xfrm>
          <a:prstGeom prst="rect">
            <a:avLst/>
          </a:prstGeom>
          <a:noFill/>
        </p:spPr>
        <p:txBody>
          <a:bodyPr wrap="none" rtlCol="0" anchor="ctr" anchorCtr="0">
            <a:spAutoFit/>
          </a:bodyPr>
          <a:lstStyle/>
          <a:p>
            <a:r>
              <a:rPr lang="en-GB" sz="1500" dirty="0"/>
              <a:t>Orange stripe ticket only choice</a:t>
            </a:r>
          </a:p>
        </p:txBody>
      </p:sp>
      <p:sp>
        <p:nvSpPr>
          <p:cNvPr id="29" name="TextBox 28">
            <a:extLst>
              <a:ext uri="{FF2B5EF4-FFF2-40B4-BE49-F238E27FC236}">
                <a16:creationId xmlns:a16="http://schemas.microsoft.com/office/drawing/2014/main" id="{B46E25B1-54B2-2BDF-04BF-25CD0E4A29D7}"/>
              </a:ext>
            </a:extLst>
          </p:cNvPr>
          <p:cNvSpPr txBox="1"/>
          <p:nvPr/>
        </p:nvSpPr>
        <p:spPr>
          <a:xfrm>
            <a:off x="5508104" y="2543075"/>
            <a:ext cx="665567" cy="276999"/>
          </a:xfrm>
          <a:prstGeom prst="rect">
            <a:avLst/>
          </a:prstGeom>
          <a:noFill/>
        </p:spPr>
        <p:txBody>
          <a:bodyPr wrap="none" rtlCol="0" anchor="ctr" anchorCtr="0">
            <a:spAutoFit/>
          </a:bodyPr>
          <a:lstStyle/>
          <a:p>
            <a:r>
              <a:rPr lang="en-GB" sz="1500" dirty="0"/>
              <a:t>Other</a:t>
            </a:r>
          </a:p>
        </p:txBody>
      </p:sp>
      <p:sp>
        <p:nvSpPr>
          <p:cNvPr id="30" name="TextBox 29">
            <a:extLst>
              <a:ext uri="{FF2B5EF4-FFF2-40B4-BE49-F238E27FC236}">
                <a16:creationId xmlns:a16="http://schemas.microsoft.com/office/drawing/2014/main" id="{935D815C-281F-86C9-BBC7-E68558CF3D36}"/>
              </a:ext>
            </a:extLst>
          </p:cNvPr>
          <p:cNvSpPr txBox="1"/>
          <p:nvPr/>
        </p:nvSpPr>
        <p:spPr>
          <a:xfrm>
            <a:off x="5508105" y="989997"/>
            <a:ext cx="2085571" cy="276999"/>
          </a:xfrm>
          <a:prstGeom prst="rect">
            <a:avLst/>
          </a:prstGeom>
          <a:noFill/>
        </p:spPr>
        <p:txBody>
          <a:bodyPr wrap="none" rtlCol="0" anchor="ctr" anchorCtr="0">
            <a:spAutoFit/>
          </a:bodyPr>
          <a:lstStyle/>
          <a:p>
            <a:r>
              <a:rPr lang="en-GB" sz="1500" dirty="0"/>
              <a:t>Outdoor TVM usability</a:t>
            </a:r>
          </a:p>
        </p:txBody>
      </p:sp>
      <p:cxnSp>
        <p:nvCxnSpPr>
          <p:cNvPr id="31" name="Connector: Elbow 52">
            <a:extLst>
              <a:ext uri="{FF2B5EF4-FFF2-40B4-BE49-F238E27FC236}">
                <a16:creationId xmlns:a16="http://schemas.microsoft.com/office/drawing/2014/main" id="{4D007126-3320-A120-FDB2-D8A71C3A87C3}"/>
              </a:ext>
            </a:extLst>
          </p:cNvPr>
          <p:cNvCxnSpPr>
            <a:cxnSpLocks/>
            <a:stCxn id="15" idx="3"/>
            <a:endCxn id="28" idx="1"/>
          </p:cNvCxnSpPr>
          <p:nvPr/>
        </p:nvCxnSpPr>
        <p:spPr>
          <a:xfrm>
            <a:off x="5007840" y="2370959"/>
            <a:ext cx="5002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2C1940B1-20CD-9303-B2FC-AF1235826B91}"/>
              </a:ext>
            </a:extLst>
          </p:cNvPr>
          <p:cNvCxnSpPr>
            <a:cxnSpLocks/>
            <a:stCxn id="15" idx="3"/>
            <a:endCxn id="29" idx="1"/>
          </p:cNvCxnSpPr>
          <p:nvPr/>
        </p:nvCxnSpPr>
        <p:spPr>
          <a:xfrm>
            <a:off x="5007840" y="2370959"/>
            <a:ext cx="500264" cy="31061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DC1B9424-743F-6B17-0633-E0C43C4B97DE}"/>
              </a:ext>
            </a:extLst>
          </p:cNvPr>
          <p:cNvCxnSpPr>
            <a:cxnSpLocks/>
            <a:stCxn id="10" idx="3"/>
            <a:endCxn id="30" idx="1"/>
          </p:cNvCxnSpPr>
          <p:nvPr/>
        </p:nvCxnSpPr>
        <p:spPr>
          <a:xfrm>
            <a:off x="4398924" y="507265"/>
            <a:ext cx="1109181" cy="62123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11621A-2201-D600-175B-62CC1D103AD4}"/>
              </a:ext>
            </a:extLst>
          </p:cNvPr>
          <p:cNvCxnSpPr>
            <a:cxnSpLocks/>
            <a:stCxn id="35" idx="5"/>
            <a:endCxn id="13" idx="1"/>
          </p:cNvCxnSpPr>
          <p:nvPr/>
        </p:nvCxnSpPr>
        <p:spPr>
          <a:xfrm flipV="1">
            <a:off x="3198028" y="1439112"/>
            <a:ext cx="2310076" cy="4771"/>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5902B6A-DE98-EA84-01BA-CEB47CE83C38}"/>
              </a:ext>
            </a:extLst>
          </p:cNvPr>
          <p:cNvSpPr/>
          <p:nvPr/>
        </p:nvSpPr>
        <p:spPr>
          <a:xfrm>
            <a:off x="3186508" y="1432363"/>
            <a:ext cx="13497" cy="13497"/>
          </a:xfrm>
          <a:prstGeom prst="ellipse">
            <a:avLst/>
          </a:prstGeom>
          <a:solidFill>
            <a:srgbClr val="4472C4"/>
          </a:solidFill>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dirty="0"/>
          </a:p>
        </p:txBody>
      </p:sp>
      <p:sp>
        <p:nvSpPr>
          <p:cNvPr id="36" name="TextBox 35">
            <a:extLst>
              <a:ext uri="{FF2B5EF4-FFF2-40B4-BE49-F238E27FC236}">
                <a16:creationId xmlns:a16="http://schemas.microsoft.com/office/drawing/2014/main" id="{59B557E0-F2BE-4147-4B94-9C389FA54E80}"/>
              </a:ext>
            </a:extLst>
          </p:cNvPr>
          <p:cNvSpPr txBox="1"/>
          <p:nvPr/>
        </p:nvSpPr>
        <p:spPr>
          <a:xfrm>
            <a:off x="1627911" y="3474921"/>
            <a:ext cx="1654620" cy="276999"/>
          </a:xfrm>
          <a:prstGeom prst="rect">
            <a:avLst/>
          </a:prstGeom>
          <a:noFill/>
        </p:spPr>
        <p:txBody>
          <a:bodyPr wrap="none" rtlCol="0" anchor="ctr" anchorCtr="0">
            <a:spAutoFit/>
          </a:bodyPr>
          <a:lstStyle/>
          <a:p>
            <a:r>
              <a:rPr lang="en-GB" sz="1500" dirty="0"/>
              <a:t>Journey planning</a:t>
            </a:r>
          </a:p>
        </p:txBody>
      </p:sp>
      <p:sp>
        <p:nvSpPr>
          <p:cNvPr id="37" name="TextBox 36">
            <a:extLst>
              <a:ext uri="{FF2B5EF4-FFF2-40B4-BE49-F238E27FC236}">
                <a16:creationId xmlns:a16="http://schemas.microsoft.com/office/drawing/2014/main" id="{19B570F9-5207-5878-1CCB-0EC878A6DC49}"/>
              </a:ext>
            </a:extLst>
          </p:cNvPr>
          <p:cNvSpPr txBox="1"/>
          <p:nvPr/>
        </p:nvSpPr>
        <p:spPr>
          <a:xfrm>
            <a:off x="1627911" y="4406769"/>
            <a:ext cx="1259576" cy="276999"/>
          </a:xfrm>
          <a:prstGeom prst="rect">
            <a:avLst/>
          </a:prstGeom>
          <a:noFill/>
        </p:spPr>
        <p:txBody>
          <a:bodyPr wrap="none" rtlCol="0" anchor="ctr" anchorCtr="0">
            <a:spAutoFit/>
          </a:bodyPr>
          <a:lstStyle/>
          <a:p>
            <a:r>
              <a:rPr lang="en-GB" sz="1500" dirty="0"/>
              <a:t>Waiting area</a:t>
            </a:r>
          </a:p>
        </p:txBody>
      </p:sp>
      <p:sp>
        <p:nvSpPr>
          <p:cNvPr id="38" name="TextBox 37">
            <a:extLst>
              <a:ext uri="{FF2B5EF4-FFF2-40B4-BE49-F238E27FC236}">
                <a16:creationId xmlns:a16="http://schemas.microsoft.com/office/drawing/2014/main" id="{9DF2E00C-F53D-294C-7377-E7C6132F6C09}"/>
              </a:ext>
            </a:extLst>
          </p:cNvPr>
          <p:cNvSpPr txBox="1"/>
          <p:nvPr/>
        </p:nvSpPr>
        <p:spPr>
          <a:xfrm>
            <a:off x="5508104" y="2853690"/>
            <a:ext cx="3654462" cy="276999"/>
          </a:xfrm>
          <a:prstGeom prst="rect">
            <a:avLst/>
          </a:prstGeom>
          <a:noFill/>
        </p:spPr>
        <p:txBody>
          <a:bodyPr wrap="none" rtlCol="0" anchor="ctr" anchorCtr="0">
            <a:spAutoFit/>
          </a:bodyPr>
          <a:lstStyle/>
          <a:p>
            <a:r>
              <a:rPr lang="en-GB" sz="1500" dirty="0"/>
              <a:t>Ticket changes / endorsements / refunds</a:t>
            </a:r>
          </a:p>
        </p:txBody>
      </p:sp>
      <p:sp>
        <p:nvSpPr>
          <p:cNvPr id="39" name="TextBox 38">
            <a:extLst>
              <a:ext uri="{FF2B5EF4-FFF2-40B4-BE49-F238E27FC236}">
                <a16:creationId xmlns:a16="http://schemas.microsoft.com/office/drawing/2014/main" id="{EAB71F0B-D916-E0DC-93A8-B13B1761607A}"/>
              </a:ext>
            </a:extLst>
          </p:cNvPr>
          <p:cNvSpPr txBox="1"/>
          <p:nvPr/>
        </p:nvSpPr>
        <p:spPr>
          <a:xfrm>
            <a:off x="5508104" y="3164306"/>
            <a:ext cx="763351" cy="276999"/>
          </a:xfrm>
          <a:prstGeom prst="rect">
            <a:avLst/>
          </a:prstGeom>
          <a:noFill/>
        </p:spPr>
        <p:txBody>
          <a:bodyPr wrap="none" rtlCol="0" anchor="ctr" anchorCtr="0">
            <a:spAutoFit/>
          </a:bodyPr>
          <a:lstStyle/>
          <a:p>
            <a:r>
              <a:rPr lang="en-GB" sz="1500" dirty="0"/>
              <a:t>Advice</a:t>
            </a:r>
          </a:p>
        </p:txBody>
      </p:sp>
      <p:sp>
        <p:nvSpPr>
          <p:cNvPr id="40" name="TextBox 39">
            <a:extLst>
              <a:ext uri="{FF2B5EF4-FFF2-40B4-BE49-F238E27FC236}">
                <a16:creationId xmlns:a16="http://schemas.microsoft.com/office/drawing/2014/main" id="{5931822B-D810-250D-C231-B27ECDBF4AE3}"/>
              </a:ext>
            </a:extLst>
          </p:cNvPr>
          <p:cNvSpPr txBox="1"/>
          <p:nvPr/>
        </p:nvSpPr>
        <p:spPr>
          <a:xfrm>
            <a:off x="5508104" y="3474921"/>
            <a:ext cx="2763898" cy="276999"/>
          </a:xfrm>
          <a:prstGeom prst="rect">
            <a:avLst/>
          </a:prstGeom>
          <a:noFill/>
        </p:spPr>
        <p:txBody>
          <a:bodyPr wrap="none" rtlCol="0" anchor="ctr" anchorCtr="0">
            <a:spAutoFit/>
          </a:bodyPr>
          <a:lstStyle/>
          <a:p>
            <a:r>
              <a:rPr lang="en-GB" sz="1500" dirty="0"/>
              <a:t>Advice / reticketing / upgrades</a:t>
            </a:r>
          </a:p>
        </p:txBody>
      </p:sp>
      <p:cxnSp>
        <p:nvCxnSpPr>
          <p:cNvPr id="41" name="Connector: Elbow 40">
            <a:extLst>
              <a:ext uri="{FF2B5EF4-FFF2-40B4-BE49-F238E27FC236}">
                <a16:creationId xmlns:a16="http://schemas.microsoft.com/office/drawing/2014/main" id="{2859FC88-2242-6E40-F5A0-DFF939DC96CF}"/>
              </a:ext>
            </a:extLst>
          </p:cNvPr>
          <p:cNvCxnSpPr>
            <a:cxnSpLocks/>
            <a:stCxn id="5" idx="3"/>
            <a:endCxn id="8" idx="1"/>
          </p:cNvCxnSpPr>
          <p:nvPr/>
        </p:nvCxnSpPr>
        <p:spPr>
          <a:xfrm>
            <a:off x="1229875" y="507265"/>
            <a:ext cx="398036" cy="248492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52">
            <a:extLst>
              <a:ext uri="{FF2B5EF4-FFF2-40B4-BE49-F238E27FC236}">
                <a16:creationId xmlns:a16="http://schemas.microsoft.com/office/drawing/2014/main" id="{AA24888C-43D2-01D0-8504-4319CBA2440F}"/>
              </a:ext>
            </a:extLst>
          </p:cNvPr>
          <p:cNvCxnSpPr>
            <a:cxnSpLocks/>
            <a:stCxn id="8" idx="3"/>
            <a:endCxn id="38" idx="1"/>
          </p:cNvCxnSpPr>
          <p:nvPr/>
        </p:nvCxnSpPr>
        <p:spPr>
          <a:xfrm>
            <a:off x="3377108" y="2992190"/>
            <a:ext cx="21309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52">
            <a:extLst>
              <a:ext uri="{FF2B5EF4-FFF2-40B4-BE49-F238E27FC236}">
                <a16:creationId xmlns:a16="http://schemas.microsoft.com/office/drawing/2014/main" id="{1036CF33-FBAE-ECA1-F2B3-1F86BE8FC268}"/>
              </a:ext>
            </a:extLst>
          </p:cNvPr>
          <p:cNvCxnSpPr>
            <a:cxnSpLocks/>
            <a:stCxn id="36" idx="3"/>
            <a:endCxn id="40" idx="1"/>
          </p:cNvCxnSpPr>
          <p:nvPr/>
        </p:nvCxnSpPr>
        <p:spPr>
          <a:xfrm>
            <a:off x="3282531" y="3613421"/>
            <a:ext cx="22255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5FFCCEA-C044-1005-91C5-756E755C122F}"/>
              </a:ext>
            </a:extLst>
          </p:cNvPr>
          <p:cNvSpPr txBox="1"/>
          <p:nvPr/>
        </p:nvSpPr>
        <p:spPr>
          <a:xfrm>
            <a:off x="305659" y="3289788"/>
            <a:ext cx="848309" cy="646331"/>
          </a:xfrm>
          <a:prstGeom prst="rect">
            <a:avLst/>
          </a:prstGeom>
          <a:noFill/>
        </p:spPr>
        <p:txBody>
          <a:bodyPr wrap="none" rtlCol="0" anchor="ctr" anchorCtr="0">
            <a:spAutoFit/>
          </a:bodyPr>
          <a:lstStyle/>
          <a:p>
            <a:r>
              <a:rPr lang="en-GB" sz="1500" i="1" dirty="0"/>
              <a:t>Default </a:t>
            </a:r>
            <a:br>
              <a:rPr lang="en-GB" sz="1500" i="1" dirty="0"/>
            </a:br>
            <a:r>
              <a:rPr lang="en-GB" sz="1500" i="1" dirty="0"/>
              <a:t>help</a:t>
            </a:r>
            <a:br>
              <a:rPr lang="en-GB" sz="1500" i="1" dirty="0"/>
            </a:br>
            <a:r>
              <a:rPr lang="en-GB" sz="1500" i="1" dirty="0"/>
              <a:t>point</a:t>
            </a:r>
          </a:p>
        </p:txBody>
      </p:sp>
      <p:sp>
        <p:nvSpPr>
          <p:cNvPr id="45" name="TextBox 44">
            <a:extLst>
              <a:ext uri="{FF2B5EF4-FFF2-40B4-BE49-F238E27FC236}">
                <a16:creationId xmlns:a16="http://schemas.microsoft.com/office/drawing/2014/main" id="{33B564E3-8C70-A8E1-A27E-65EE5EAFC8D1}"/>
              </a:ext>
            </a:extLst>
          </p:cNvPr>
          <p:cNvSpPr txBox="1"/>
          <p:nvPr/>
        </p:nvSpPr>
        <p:spPr>
          <a:xfrm>
            <a:off x="5508104" y="4096153"/>
            <a:ext cx="1415772" cy="276999"/>
          </a:xfrm>
          <a:prstGeom prst="rect">
            <a:avLst/>
          </a:prstGeom>
          <a:noFill/>
        </p:spPr>
        <p:txBody>
          <a:bodyPr wrap="none" rtlCol="0" anchor="ctr" anchorCtr="0">
            <a:spAutoFit/>
          </a:bodyPr>
          <a:lstStyle/>
          <a:p>
            <a:r>
              <a:rPr lang="en-GB" sz="1500" dirty="0"/>
              <a:t>Meeting Point</a:t>
            </a:r>
          </a:p>
        </p:txBody>
      </p:sp>
      <p:sp>
        <p:nvSpPr>
          <p:cNvPr id="46" name="TextBox 45">
            <a:extLst>
              <a:ext uri="{FF2B5EF4-FFF2-40B4-BE49-F238E27FC236}">
                <a16:creationId xmlns:a16="http://schemas.microsoft.com/office/drawing/2014/main" id="{4147067C-E9E8-26BC-609B-02793E774215}"/>
              </a:ext>
            </a:extLst>
          </p:cNvPr>
          <p:cNvSpPr txBox="1"/>
          <p:nvPr/>
        </p:nvSpPr>
        <p:spPr>
          <a:xfrm>
            <a:off x="5508104" y="4406769"/>
            <a:ext cx="1703608" cy="276999"/>
          </a:xfrm>
          <a:prstGeom prst="rect">
            <a:avLst/>
          </a:prstGeom>
          <a:noFill/>
        </p:spPr>
        <p:txBody>
          <a:bodyPr wrap="none" rtlCol="0" anchor="ctr" anchorCtr="0">
            <a:spAutoFit/>
          </a:bodyPr>
          <a:lstStyle/>
          <a:p>
            <a:r>
              <a:rPr lang="en-GB" sz="1500" dirty="0"/>
              <a:t>Warm / Dry / Safe</a:t>
            </a:r>
          </a:p>
        </p:txBody>
      </p:sp>
      <p:sp>
        <p:nvSpPr>
          <p:cNvPr id="47" name="Left Brace 46">
            <a:extLst>
              <a:ext uri="{FF2B5EF4-FFF2-40B4-BE49-F238E27FC236}">
                <a16:creationId xmlns:a16="http://schemas.microsoft.com/office/drawing/2014/main" id="{6765DB5D-C14F-C2DB-8E86-200205EE1929}"/>
              </a:ext>
            </a:extLst>
          </p:cNvPr>
          <p:cNvSpPr/>
          <p:nvPr/>
        </p:nvSpPr>
        <p:spPr>
          <a:xfrm>
            <a:off x="1060571" y="2715766"/>
            <a:ext cx="271069" cy="19222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dirty="0"/>
          </a:p>
        </p:txBody>
      </p:sp>
      <p:cxnSp>
        <p:nvCxnSpPr>
          <p:cNvPr id="48" name="Connector: Elbow 47">
            <a:extLst>
              <a:ext uri="{FF2B5EF4-FFF2-40B4-BE49-F238E27FC236}">
                <a16:creationId xmlns:a16="http://schemas.microsoft.com/office/drawing/2014/main" id="{957F1877-F225-D559-928A-4ACFC97D9E22}"/>
              </a:ext>
            </a:extLst>
          </p:cNvPr>
          <p:cNvCxnSpPr>
            <a:cxnSpLocks/>
            <a:stCxn id="8" idx="3"/>
            <a:endCxn id="39" idx="1"/>
          </p:cNvCxnSpPr>
          <p:nvPr/>
        </p:nvCxnSpPr>
        <p:spPr>
          <a:xfrm>
            <a:off x="3377108" y="2992190"/>
            <a:ext cx="2130996" cy="31061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AC82BB37-AFE9-C3A2-C7F9-0B14CFB22645}"/>
              </a:ext>
            </a:extLst>
          </p:cNvPr>
          <p:cNvCxnSpPr>
            <a:cxnSpLocks/>
            <a:stCxn id="9" idx="3"/>
            <a:endCxn id="45" idx="1"/>
          </p:cNvCxnSpPr>
          <p:nvPr/>
        </p:nvCxnSpPr>
        <p:spPr>
          <a:xfrm>
            <a:off x="3707904" y="3924037"/>
            <a:ext cx="1800200" cy="31061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52">
            <a:extLst>
              <a:ext uri="{FF2B5EF4-FFF2-40B4-BE49-F238E27FC236}">
                <a16:creationId xmlns:a16="http://schemas.microsoft.com/office/drawing/2014/main" id="{1829269A-653A-C18C-C932-07C4DF19E0B9}"/>
              </a:ext>
            </a:extLst>
          </p:cNvPr>
          <p:cNvCxnSpPr>
            <a:cxnSpLocks/>
            <a:stCxn id="9" idx="3"/>
            <a:endCxn id="26" idx="1"/>
          </p:cNvCxnSpPr>
          <p:nvPr/>
        </p:nvCxnSpPr>
        <p:spPr>
          <a:xfrm>
            <a:off x="3707904" y="3924037"/>
            <a:ext cx="1800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2">
            <a:extLst>
              <a:ext uri="{FF2B5EF4-FFF2-40B4-BE49-F238E27FC236}">
                <a16:creationId xmlns:a16="http://schemas.microsoft.com/office/drawing/2014/main" id="{E352C827-728D-A83D-AF05-863F0A34F62E}"/>
              </a:ext>
            </a:extLst>
          </p:cNvPr>
          <p:cNvCxnSpPr>
            <a:cxnSpLocks/>
            <a:stCxn id="37" idx="3"/>
            <a:endCxn id="46" idx="1"/>
          </p:cNvCxnSpPr>
          <p:nvPr/>
        </p:nvCxnSpPr>
        <p:spPr>
          <a:xfrm>
            <a:off x="2887487" y="4545269"/>
            <a:ext cx="262061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57FBE43F-C7FC-CB90-7738-3BDD62449610}"/>
              </a:ext>
            </a:extLst>
          </p:cNvPr>
          <p:cNvCxnSpPr>
            <a:cxnSpLocks/>
            <a:stCxn id="5" idx="3"/>
            <a:endCxn id="36" idx="1"/>
          </p:cNvCxnSpPr>
          <p:nvPr/>
        </p:nvCxnSpPr>
        <p:spPr>
          <a:xfrm>
            <a:off x="1229875" y="507265"/>
            <a:ext cx="398036" cy="310615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DC39A245-6B6D-4CC6-3E51-43B8CC8DE215}"/>
              </a:ext>
            </a:extLst>
          </p:cNvPr>
          <p:cNvCxnSpPr>
            <a:cxnSpLocks/>
            <a:stCxn id="5" idx="3"/>
            <a:endCxn id="9" idx="1"/>
          </p:cNvCxnSpPr>
          <p:nvPr/>
        </p:nvCxnSpPr>
        <p:spPr>
          <a:xfrm>
            <a:off x="1229875" y="507265"/>
            <a:ext cx="398036" cy="34167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C5123182-3A81-8829-24F5-9C6F5CD86EE4}"/>
              </a:ext>
            </a:extLst>
          </p:cNvPr>
          <p:cNvCxnSpPr>
            <a:cxnSpLocks/>
            <a:stCxn id="5" idx="3"/>
            <a:endCxn id="37" idx="1"/>
          </p:cNvCxnSpPr>
          <p:nvPr/>
        </p:nvCxnSpPr>
        <p:spPr>
          <a:xfrm>
            <a:off x="1229875" y="507265"/>
            <a:ext cx="398036" cy="403800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4"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4</a:t>
            </a:fld>
            <a:endParaRPr lang="en-US" altLang="en-US" sz="1200" dirty="0">
              <a:latin typeface="Garamond" panose="02020404030301010803" pitchFamily="18" charset="0"/>
            </a:endParaRPr>
          </a:p>
        </p:txBody>
      </p:sp>
      <p:sp>
        <p:nvSpPr>
          <p:cNvPr id="55"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41120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C1F3-76A6-580A-4AE1-B464B61916E7}"/>
              </a:ext>
            </a:extLst>
          </p:cNvPr>
          <p:cNvSpPr>
            <a:spLocks noGrp="1"/>
          </p:cNvSpPr>
          <p:nvPr>
            <p:ph type="title"/>
          </p:nvPr>
        </p:nvSpPr>
        <p:spPr/>
        <p:txBody>
          <a:bodyPr/>
          <a:lstStyle/>
          <a:p>
            <a:r>
              <a:rPr lang="en-GB" dirty="0"/>
              <a:t>Transport Focus’s 6 tests (in summary)</a:t>
            </a:r>
          </a:p>
        </p:txBody>
      </p:sp>
      <p:sp>
        <p:nvSpPr>
          <p:cNvPr id="3" name="Content Placeholder 2">
            <a:extLst>
              <a:ext uri="{FF2B5EF4-FFF2-40B4-BE49-F238E27FC236}">
                <a16:creationId xmlns:a16="http://schemas.microsoft.com/office/drawing/2014/main" id="{C8E576A6-1ED6-0F27-6A70-109BD5F0C4D1}"/>
              </a:ext>
            </a:extLst>
          </p:cNvPr>
          <p:cNvSpPr>
            <a:spLocks noGrp="1"/>
          </p:cNvSpPr>
          <p:nvPr>
            <p:ph idx="1"/>
          </p:nvPr>
        </p:nvSpPr>
        <p:spPr/>
        <p:txBody>
          <a:bodyPr/>
          <a:lstStyle/>
          <a:p>
            <a:pPr marL="257106" indent="-257106">
              <a:lnSpc>
                <a:spcPct val="107000"/>
              </a:lnSpc>
              <a:buFont typeface="Symbol" panose="05050102010706020507" pitchFamily="18" charset="2"/>
              <a:buChar char=""/>
            </a:pPr>
            <a:r>
              <a:rPr lang="en-GB" sz="1875" kern="100" dirty="0">
                <a:latin typeface="Arial" panose="020B0604020202020204" pitchFamily="34" charset="0"/>
                <a:ea typeface="Calibri" panose="020F0502020204030204" pitchFamily="34" charset="0"/>
                <a:cs typeface="Arial" panose="020B0604020202020204" pitchFamily="34" charset="0"/>
              </a:rPr>
              <a:t>Passengers can easily buy the right ticket for the journey they want to make. </a:t>
            </a:r>
          </a:p>
          <a:p>
            <a:pPr marL="257106" indent="-257106">
              <a:lnSpc>
                <a:spcPct val="107000"/>
              </a:lnSpc>
              <a:buFont typeface="Symbol" panose="05050102010706020507" pitchFamily="18" charset="2"/>
              <a:buChar char=""/>
            </a:pPr>
            <a:r>
              <a:rPr lang="en-GB" sz="1875" kern="100" dirty="0">
                <a:latin typeface="Arial" panose="020B0604020202020204" pitchFamily="34" charset="0"/>
                <a:ea typeface="Calibri" panose="020F0502020204030204" pitchFamily="34" charset="0"/>
                <a:cs typeface="Arial" panose="020B0604020202020204" pitchFamily="34" charset="0"/>
              </a:rPr>
              <a:t>Passengers requiring assistance to travel receive that assistance in a timely and reliable manner. </a:t>
            </a:r>
          </a:p>
          <a:p>
            <a:pPr marL="257106" indent="-257106">
              <a:lnSpc>
                <a:spcPct val="107000"/>
              </a:lnSpc>
              <a:buFont typeface="Symbol" panose="05050102010706020507" pitchFamily="18" charset="2"/>
              <a:buChar char=""/>
            </a:pPr>
            <a:r>
              <a:rPr lang="en-GB" sz="1875" kern="100" dirty="0">
                <a:latin typeface="Arial" panose="020B0604020202020204" pitchFamily="34" charset="0"/>
                <a:ea typeface="Calibri" panose="020F0502020204030204" pitchFamily="34" charset="0"/>
                <a:cs typeface="Arial" panose="020B0604020202020204" pitchFamily="34" charset="0"/>
              </a:rPr>
              <a:t>Passengers can get the information they require to plan and make a journey, including during periods of disruption. </a:t>
            </a:r>
          </a:p>
          <a:p>
            <a:pPr marL="257106" indent="-257106">
              <a:lnSpc>
                <a:spcPct val="107000"/>
              </a:lnSpc>
              <a:buFont typeface="Symbol" panose="05050102010706020507" pitchFamily="18" charset="2"/>
              <a:buChar char=""/>
            </a:pPr>
            <a:r>
              <a:rPr lang="en-GB" sz="1875" kern="100" dirty="0">
                <a:latin typeface="Arial" panose="020B0604020202020204" pitchFamily="34" charset="0"/>
                <a:ea typeface="Calibri" panose="020F0502020204030204" pitchFamily="34" charset="0"/>
                <a:cs typeface="Arial" panose="020B0604020202020204" pitchFamily="34" charset="0"/>
              </a:rPr>
              <a:t>Passengers feel safe at a station. </a:t>
            </a:r>
          </a:p>
          <a:p>
            <a:pPr marL="257106" indent="-257106">
              <a:lnSpc>
                <a:spcPct val="107000"/>
              </a:lnSpc>
              <a:buFont typeface="Symbol" panose="05050102010706020507" pitchFamily="18" charset="2"/>
              <a:buChar char=""/>
            </a:pPr>
            <a:r>
              <a:rPr lang="en-GB" sz="1875" kern="100" dirty="0">
                <a:latin typeface="Arial" panose="020B0604020202020204" pitchFamily="34" charset="0"/>
                <a:ea typeface="Calibri" panose="020F0502020204030204" pitchFamily="34" charset="0"/>
                <a:cs typeface="Arial" panose="020B0604020202020204" pitchFamily="34" charset="0"/>
              </a:rPr>
              <a:t>Passengers are not penalised if they cannot buy the ticket they require from the station.</a:t>
            </a:r>
          </a:p>
          <a:p>
            <a:pPr marL="257106" indent="-257106">
              <a:lnSpc>
                <a:spcPct val="107000"/>
              </a:lnSpc>
              <a:spcAft>
                <a:spcPts val="600"/>
              </a:spcAft>
              <a:buFont typeface="Symbol" panose="05050102010706020507" pitchFamily="18" charset="2"/>
              <a:buChar char=""/>
            </a:pPr>
            <a:r>
              <a:rPr lang="en-GB" sz="1875" kern="100" dirty="0">
                <a:latin typeface="Arial" panose="020B0604020202020204" pitchFamily="34" charset="0"/>
                <a:ea typeface="Calibri" panose="020F0502020204030204" pitchFamily="34" charset="0"/>
                <a:cs typeface="Arial" panose="020B0604020202020204" pitchFamily="34" charset="0"/>
              </a:rPr>
              <a:t>Passengers can continue to use facilities at a station. </a:t>
            </a:r>
          </a:p>
          <a:p>
            <a:endParaRPr lang="en-GB" sz="1875" dirty="0"/>
          </a:p>
        </p:txBody>
      </p:sp>
      <p:sp>
        <p:nvSpPr>
          <p:cNvPr id="4"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5</a:t>
            </a:fld>
            <a:endParaRPr lang="en-US" altLang="en-US" sz="1200" dirty="0">
              <a:latin typeface="Garamond" panose="02020404030301010803" pitchFamily="18" charset="0"/>
            </a:endParaRPr>
          </a:p>
        </p:txBody>
      </p:sp>
      <p:sp>
        <p:nvSpPr>
          <p:cNvPr id="5"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380266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10C3-6C33-C77D-8FDC-3B75EE3991D8}"/>
              </a:ext>
            </a:extLst>
          </p:cNvPr>
          <p:cNvSpPr>
            <a:spLocks noGrp="1"/>
          </p:cNvSpPr>
          <p:nvPr>
            <p:ph type="title"/>
          </p:nvPr>
        </p:nvSpPr>
        <p:spPr/>
        <p:txBody>
          <a:bodyPr/>
          <a:lstStyle/>
          <a:p>
            <a:r>
              <a:rPr lang="en-GB" dirty="0"/>
              <a:t>Matrix – needs vs tests</a:t>
            </a:r>
          </a:p>
        </p:txBody>
      </p:sp>
      <p:sp>
        <p:nvSpPr>
          <p:cNvPr id="5" name="Rectangle 4">
            <a:extLst>
              <a:ext uri="{FF2B5EF4-FFF2-40B4-BE49-F238E27FC236}">
                <a16:creationId xmlns:a16="http://schemas.microsoft.com/office/drawing/2014/main" id="{C9C7984C-E2CD-A12F-B0C7-BFBE6A620924}"/>
              </a:ext>
            </a:extLst>
          </p:cNvPr>
          <p:cNvSpPr/>
          <p:nvPr/>
        </p:nvSpPr>
        <p:spPr>
          <a:xfrm>
            <a:off x="842160" y="748191"/>
            <a:ext cx="7742573" cy="336353"/>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Our [14] needs</a:t>
            </a:r>
          </a:p>
        </p:txBody>
      </p:sp>
      <p:sp>
        <p:nvSpPr>
          <p:cNvPr id="6" name="Rectangle 5">
            <a:extLst>
              <a:ext uri="{FF2B5EF4-FFF2-40B4-BE49-F238E27FC236}">
                <a16:creationId xmlns:a16="http://schemas.microsoft.com/office/drawing/2014/main" id="{D32F608E-B424-09D6-84BB-83104F02F715}"/>
              </a:ext>
            </a:extLst>
          </p:cNvPr>
          <p:cNvSpPr/>
          <p:nvPr/>
        </p:nvSpPr>
        <p:spPr>
          <a:xfrm rot="16200000">
            <a:off x="-1273898" y="2799486"/>
            <a:ext cx="3702463" cy="336353"/>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TF’s 6 tests</a:t>
            </a:r>
          </a:p>
        </p:txBody>
      </p:sp>
      <p:sp>
        <p:nvSpPr>
          <p:cNvPr id="7" name="TextBox 6">
            <a:extLst>
              <a:ext uri="{FF2B5EF4-FFF2-40B4-BE49-F238E27FC236}">
                <a16:creationId xmlns:a16="http://schemas.microsoft.com/office/drawing/2014/main" id="{612D0E3B-B63B-A0A4-1A33-3E343649D0CF}"/>
              </a:ext>
            </a:extLst>
          </p:cNvPr>
          <p:cNvSpPr txBox="1"/>
          <p:nvPr/>
        </p:nvSpPr>
        <p:spPr>
          <a:xfrm>
            <a:off x="2630283" y="4848602"/>
            <a:ext cx="3542958" cy="221599"/>
          </a:xfrm>
          <a:prstGeom prst="rect">
            <a:avLst/>
          </a:prstGeom>
          <a:noFill/>
        </p:spPr>
        <p:txBody>
          <a:bodyPr wrap="none" rtlCol="0">
            <a:spAutoFit/>
          </a:bodyPr>
          <a:lstStyle/>
          <a:p>
            <a:r>
              <a:rPr lang="en-GB" sz="1050" dirty="0"/>
              <a:t>Then words to comment on many of the cell conclusions</a:t>
            </a:r>
          </a:p>
        </p:txBody>
      </p:sp>
      <p:graphicFrame>
        <p:nvGraphicFramePr>
          <p:cNvPr id="8" name="Table 11">
            <a:extLst>
              <a:ext uri="{FF2B5EF4-FFF2-40B4-BE49-F238E27FC236}">
                <a16:creationId xmlns:a16="http://schemas.microsoft.com/office/drawing/2014/main" id="{6B13ED77-27A3-92BC-FADD-19C833C537BF}"/>
              </a:ext>
            </a:extLst>
          </p:cNvPr>
          <p:cNvGraphicFramePr>
            <a:graphicFrameLocks noGrp="1"/>
          </p:cNvGraphicFramePr>
          <p:nvPr/>
        </p:nvGraphicFramePr>
        <p:xfrm>
          <a:off x="816659" y="1116431"/>
          <a:ext cx="7742574" cy="3703224"/>
        </p:xfrm>
        <a:graphic>
          <a:graphicData uri="http://schemas.openxmlformats.org/drawingml/2006/table">
            <a:tbl>
              <a:tblPr bandRow="1">
                <a:tableStyleId>{9D7B26C5-4107-4FEC-AEDC-1716B250A1EF}</a:tableStyleId>
              </a:tblPr>
              <a:tblGrid>
                <a:gridCol w="553041">
                  <a:extLst>
                    <a:ext uri="{9D8B030D-6E8A-4147-A177-3AD203B41FA5}">
                      <a16:colId xmlns:a16="http://schemas.microsoft.com/office/drawing/2014/main" val="2580881453"/>
                    </a:ext>
                  </a:extLst>
                </a:gridCol>
                <a:gridCol w="553041">
                  <a:extLst>
                    <a:ext uri="{9D8B030D-6E8A-4147-A177-3AD203B41FA5}">
                      <a16:colId xmlns:a16="http://schemas.microsoft.com/office/drawing/2014/main" val="3414618195"/>
                    </a:ext>
                  </a:extLst>
                </a:gridCol>
                <a:gridCol w="553041">
                  <a:extLst>
                    <a:ext uri="{9D8B030D-6E8A-4147-A177-3AD203B41FA5}">
                      <a16:colId xmlns:a16="http://schemas.microsoft.com/office/drawing/2014/main" val="3007430300"/>
                    </a:ext>
                  </a:extLst>
                </a:gridCol>
                <a:gridCol w="553041">
                  <a:extLst>
                    <a:ext uri="{9D8B030D-6E8A-4147-A177-3AD203B41FA5}">
                      <a16:colId xmlns:a16="http://schemas.microsoft.com/office/drawing/2014/main" val="3950119942"/>
                    </a:ext>
                  </a:extLst>
                </a:gridCol>
                <a:gridCol w="553041">
                  <a:extLst>
                    <a:ext uri="{9D8B030D-6E8A-4147-A177-3AD203B41FA5}">
                      <a16:colId xmlns:a16="http://schemas.microsoft.com/office/drawing/2014/main" val="957362938"/>
                    </a:ext>
                  </a:extLst>
                </a:gridCol>
                <a:gridCol w="553041">
                  <a:extLst>
                    <a:ext uri="{9D8B030D-6E8A-4147-A177-3AD203B41FA5}">
                      <a16:colId xmlns:a16="http://schemas.microsoft.com/office/drawing/2014/main" val="2440112640"/>
                    </a:ext>
                  </a:extLst>
                </a:gridCol>
                <a:gridCol w="553041">
                  <a:extLst>
                    <a:ext uri="{9D8B030D-6E8A-4147-A177-3AD203B41FA5}">
                      <a16:colId xmlns:a16="http://schemas.microsoft.com/office/drawing/2014/main" val="3729341115"/>
                    </a:ext>
                  </a:extLst>
                </a:gridCol>
                <a:gridCol w="553041">
                  <a:extLst>
                    <a:ext uri="{9D8B030D-6E8A-4147-A177-3AD203B41FA5}">
                      <a16:colId xmlns:a16="http://schemas.microsoft.com/office/drawing/2014/main" val="277330337"/>
                    </a:ext>
                  </a:extLst>
                </a:gridCol>
                <a:gridCol w="553041">
                  <a:extLst>
                    <a:ext uri="{9D8B030D-6E8A-4147-A177-3AD203B41FA5}">
                      <a16:colId xmlns:a16="http://schemas.microsoft.com/office/drawing/2014/main" val="2171536168"/>
                    </a:ext>
                  </a:extLst>
                </a:gridCol>
                <a:gridCol w="553041">
                  <a:extLst>
                    <a:ext uri="{9D8B030D-6E8A-4147-A177-3AD203B41FA5}">
                      <a16:colId xmlns:a16="http://schemas.microsoft.com/office/drawing/2014/main" val="1234625633"/>
                    </a:ext>
                  </a:extLst>
                </a:gridCol>
                <a:gridCol w="553041">
                  <a:extLst>
                    <a:ext uri="{9D8B030D-6E8A-4147-A177-3AD203B41FA5}">
                      <a16:colId xmlns:a16="http://schemas.microsoft.com/office/drawing/2014/main" val="511513652"/>
                    </a:ext>
                  </a:extLst>
                </a:gridCol>
                <a:gridCol w="553041">
                  <a:extLst>
                    <a:ext uri="{9D8B030D-6E8A-4147-A177-3AD203B41FA5}">
                      <a16:colId xmlns:a16="http://schemas.microsoft.com/office/drawing/2014/main" val="1713818540"/>
                    </a:ext>
                  </a:extLst>
                </a:gridCol>
                <a:gridCol w="553041">
                  <a:extLst>
                    <a:ext uri="{9D8B030D-6E8A-4147-A177-3AD203B41FA5}">
                      <a16:colId xmlns:a16="http://schemas.microsoft.com/office/drawing/2014/main" val="2609815972"/>
                    </a:ext>
                  </a:extLst>
                </a:gridCol>
                <a:gridCol w="553041">
                  <a:extLst>
                    <a:ext uri="{9D8B030D-6E8A-4147-A177-3AD203B41FA5}">
                      <a16:colId xmlns:a16="http://schemas.microsoft.com/office/drawing/2014/main" val="2685338878"/>
                    </a:ext>
                  </a:extLst>
                </a:gridCol>
              </a:tblGrid>
              <a:tr h="617077">
                <a:tc>
                  <a:txBody>
                    <a:bodyPr/>
                    <a:lstStyle/>
                    <a:p>
                      <a:pPr algn="ctr"/>
                      <a:br>
                        <a:rPr lang="en-GB" sz="1200" dirty="0"/>
                      </a:br>
                      <a:r>
                        <a:rPr lang="en-GB" sz="1200" dirty="0"/>
                        <a:t>Not met</a:t>
                      </a:r>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extLst>
                  <a:ext uri="{0D108BD9-81ED-4DB2-BD59-A6C34878D82A}">
                    <a16:rowId xmlns:a16="http://schemas.microsoft.com/office/drawing/2014/main" val="2729438800"/>
                  </a:ext>
                </a:extLst>
              </a:tr>
              <a:tr h="617077">
                <a:tc>
                  <a:txBody>
                    <a:bodyPr/>
                    <a:lstStyle/>
                    <a:p>
                      <a:pPr algn="ctr"/>
                      <a:br>
                        <a:rPr lang="en-GB" sz="1200" dirty="0"/>
                      </a:br>
                      <a:br>
                        <a:rPr lang="en-GB" sz="1200" dirty="0"/>
                      </a:b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700" dirty="0"/>
                    </a:p>
                    <a:p>
                      <a:pPr algn="ctr"/>
                      <a:r>
                        <a:rPr lang="en-GB" sz="700" dirty="0"/>
                        <a:t>Not relevant</a:t>
                      </a:r>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extLst>
                  <a:ext uri="{0D108BD9-81ED-4DB2-BD59-A6C34878D82A}">
                    <a16:rowId xmlns:a16="http://schemas.microsoft.com/office/drawing/2014/main" val="4206813200"/>
                  </a:ext>
                </a:extLst>
              </a:tr>
              <a:tr h="617077">
                <a:tc>
                  <a:txBody>
                    <a:bodyPr/>
                    <a:lstStyle/>
                    <a:p>
                      <a:pPr algn="ctr"/>
                      <a:br>
                        <a:rPr lang="en-GB" sz="1200" dirty="0"/>
                      </a:br>
                      <a:br>
                        <a:rPr lang="en-GB" sz="1200" dirty="0"/>
                      </a:b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extLst>
                  <a:ext uri="{0D108BD9-81ED-4DB2-BD59-A6C34878D82A}">
                    <a16:rowId xmlns:a16="http://schemas.microsoft.com/office/drawing/2014/main" val="3090245629"/>
                  </a:ext>
                </a:extLst>
              </a:tr>
              <a:tr h="617077">
                <a:tc>
                  <a:txBody>
                    <a:bodyPr/>
                    <a:lstStyle/>
                    <a:p>
                      <a:pPr algn="ctr"/>
                      <a:br>
                        <a:rPr lang="en-GB" sz="1200" dirty="0"/>
                      </a:br>
                      <a:br>
                        <a:rPr lang="en-GB" sz="1200" dirty="0"/>
                      </a:b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br>
                        <a:rPr lang="en-GB" sz="1200" dirty="0"/>
                      </a:br>
                      <a:r>
                        <a:rPr lang="en-GB" sz="800" dirty="0"/>
                        <a:t>Partial</a:t>
                      </a: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extLst>
                  <a:ext uri="{0D108BD9-81ED-4DB2-BD59-A6C34878D82A}">
                    <a16:rowId xmlns:a16="http://schemas.microsoft.com/office/drawing/2014/main" val="4221218320"/>
                  </a:ext>
                </a:extLst>
              </a:tr>
              <a:tr h="617077">
                <a:tc>
                  <a:txBody>
                    <a:bodyPr/>
                    <a:lstStyle/>
                    <a:p>
                      <a:pPr algn="ctr"/>
                      <a:br>
                        <a:rPr lang="en-GB" sz="1200" dirty="0"/>
                      </a:br>
                      <a:br>
                        <a:rPr lang="en-GB" sz="1200" dirty="0"/>
                      </a:b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br>
                        <a:rPr lang="en-GB" sz="1200" dirty="0"/>
                      </a:br>
                      <a:r>
                        <a:rPr lang="en-GB" sz="1200" dirty="0"/>
                        <a:t>Pass</a:t>
                      </a:r>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extLst>
                  <a:ext uri="{0D108BD9-81ED-4DB2-BD59-A6C34878D82A}">
                    <a16:rowId xmlns:a16="http://schemas.microsoft.com/office/drawing/2014/main" val="2429070057"/>
                  </a:ext>
                </a:extLst>
              </a:tr>
              <a:tr h="617077">
                <a:tc>
                  <a:txBody>
                    <a:bodyPr/>
                    <a:lstStyle/>
                    <a:p>
                      <a:pPr algn="ctr"/>
                      <a:br>
                        <a:rPr lang="en-GB" sz="1200" dirty="0"/>
                      </a:br>
                      <a:br>
                        <a:rPr lang="en-GB" sz="1200" dirty="0"/>
                      </a:b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tc>
                  <a:txBody>
                    <a:bodyPr/>
                    <a:lstStyle/>
                    <a:p>
                      <a:pPr algn="ctr"/>
                      <a:endParaRPr lang="en-GB" sz="1200" dirty="0"/>
                    </a:p>
                  </a:txBody>
                  <a:tcPr marL="68564" marR="68564" marT="34282" marB="34282"/>
                </a:tc>
                <a:extLst>
                  <a:ext uri="{0D108BD9-81ED-4DB2-BD59-A6C34878D82A}">
                    <a16:rowId xmlns:a16="http://schemas.microsoft.com/office/drawing/2014/main" val="2458077881"/>
                  </a:ext>
                </a:extLst>
              </a:tr>
            </a:tbl>
          </a:graphicData>
        </a:graphic>
      </p:graphicFrame>
      <p:sp>
        <p:nvSpPr>
          <p:cNvPr id="9" name="Thought Bubble: Cloud 8">
            <a:extLst>
              <a:ext uri="{FF2B5EF4-FFF2-40B4-BE49-F238E27FC236}">
                <a16:creationId xmlns:a16="http://schemas.microsoft.com/office/drawing/2014/main" id="{3D9102E6-92DF-0B06-BA2E-B36D3869F22E}"/>
              </a:ext>
            </a:extLst>
          </p:cNvPr>
          <p:cNvSpPr/>
          <p:nvPr/>
        </p:nvSpPr>
        <p:spPr>
          <a:xfrm>
            <a:off x="6931375" y="2871330"/>
            <a:ext cx="1397155" cy="75739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May be!</a:t>
            </a:r>
          </a:p>
        </p:txBody>
      </p:sp>
      <p:sp>
        <p:nvSpPr>
          <p:cNvPr id="10"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6</a:t>
            </a:fld>
            <a:endParaRPr lang="en-US" altLang="en-US" sz="1200" dirty="0">
              <a:latin typeface="Garamond" panose="02020404030301010803" pitchFamily="18" charset="0"/>
            </a:endParaRPr>
          </a:p>
        </p:txBody>
      </p:sp>
    </p:spTree>
    <p:extLst>
      <p:ext uri="{BB962C8B-B14F-4D97-AF65-F5344CB8AC3E}">
        <p14:creationId xmlns:p14="http://schemas.microsoft.com/office/powerpoint/2010/main" val="119420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C0BE05-0354-2453-58AD-C05147FF21DF}"/>
              </a:ext>
            </a:extLst>
          </p:cNvPr>
          <p:cNvSpPr>
            <a:spLocks noGrp="1"/>
          </p:cNvSpPr>
          <p:nvPr>
            <p:ph type="title"/>
          </p:nvPr>
        </p:nvSpPr>
        <p:spPr/>
        <p:txBody>
          <a:bodyPr/>
          <a:lstStyle/>
          <a:p>
            <a:r>
              <a:rPr lang="en-GB" dirty="0"/>
              <a:t>Broad thematic messages (1)</a:t>
            </a:r>
          </a:p>
        </p:txBody>
      </p:sp>
      <p:sp>
        <p:nvSpPr>
          <p:cNvPr id="7" name="Content Placeholder 6">
            <a:extLst>
              <a:ext uri="{FF2B5EF4-FFF2-40B4-BE49-F238E27FC236}">
                <a16:creationId xmlns:a16="http://schemas.microsoft.com/office/drawing/2014/main" id="{11001327-1CB2-0995-5A8E-217850BFF9DD}"/>
              </a:ext>
            </a:extLst>
          </p:cNvPr>
          <p:cNvSpPr>
            <a:spLocks noGrp="1"/>
          </p:cNvSpPr>
          <p:nvPr>
            <p:ph idx="1"/>
          </p:nvPr>
        </p:nvSpPr>
        <p:spPr>
          <a:xfrm>
            <a:off x="614204" y="1062038"/>
            <a:ext cx="7683348" cy="3563937"/>
          </a:xfrm>
        </p:spPr>
        <p:txBody>
          <a:bodyPr/>
          <a:lstStyle/>
          <a:p>
            <a:r>
              <a:rPr lang="en-GB" sz="2400" dirty="0"/>
              <a:t>Process is flawed – key analyses missing</a:t>
            </a:r>
          </a:p>
          <a:p>
            <a:pPr lvl="1"/>
            <a:r>
              <a:rPr lang="en-GB" sz="2000" dirty="0"/>
              <a:t>12% by volume not enough data | Value as well | detail generally | TSA not the right method (at this step)</a:t>
            </a:r>
          </a:p>
          <a:p>
            <a:r>
              <a:rPr lang="en-GB" sz="2400" dirty="0"/>
              <a:t>Should have been proper analysis first</a:t>
            </a:r>
          </a:p>
          <a:p>
            <a:pPr lvl="1"/>
            <a:r>
              <a:rPr lang="en-GB" sz="2000" dirty="0"/>
              <a:t>Then a vision &amp; consultation | Then development | Then station changes (and local [TSA] consultation)</a:t>
            </a:r>
          </a:p>
          <a:p>
            <a:r>
              <a:rPr lang="en-GB" sz="2400" dirty="0"/>
              <a:t>None of the alternatives are good enough yet</a:t>
            </a:r>
          </a:p>
          <a:p>
            <a:pPr lvl="1"/>
            <a:r>
              <a:rPr lang="en-GB" sz="2000" dirty="0"/>
              <a:t>TVMs | Online | Contactless | Major Disruption CIS | Meeting points</a:t>
            </a:r>
          </a:p>
          <a:p>
            <a:pPr marL="339626" lvl="1" indent="0">
              <a:buNone/>
            </a:pPr>
            <a:endParaRPr lang="en-GB" sz="2000" dirty="0"/>
          </a:p>
        </p:txBody>
      </p:sp>
      <p:sp>
        <p:nvSpPr>
          <p:cNvPr id="4"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7</a:t>
            </a:fld>
            <a:endParaRPr lang="en-US" altLang="en-US" sz="1200" dirty="0">
              <a:latin typeface="Garamond" panose="02020404030301010803" pitchFamily="18" charset="0"/>
            </a:endParaRPr>
          </a:p>
        </p:txBody>
      </p:sp>
      <p:sp>
        <p:nvSpPr>
          <p:cNvPr id="5"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153676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C0BE05-0354-2453-58AD-C05147FF21DF}"/>
              </a:ext>
            </a:extLst>
          </p:cNvPr>
          <p:cNvSpPr>
            <a:spLocks noGrp="1"/>
          </p:cNvSpPr>
          <p:nvPr>
            <p:ph type="title"/>
          </p:nvPr>
        </p:nvSpPr>
        <p:spPr/>
        <p:txBody>
          <a:bodyPr/>
          <a:lstStyle/>
          <a:p>
            <a:r>
              <a:rPr lang="en-GB" dirty="0"/>
              <a:t>Broad thematic messages (2)</a:t>
            </a:r>
          </a:p>
        </p:txBody>
      </p:sp>
      <p:sp>
        <p:nvSpPr>
          <p:cNvPr id="7" name="Content Placeholder 6">
            <a:extLst>
              <a:ext uri="{FF2B5EF4-FFF2-40B4-BE49-F238E27FC236}">
                <a16:creationId xmlns:a16="http://schemas.microsoft.com/office/drawing/2014/main" id="{11001327-1CB2-0995-5A8E-217850BFF9DD}"/>
              </a:ext>
            </a:extLst>
          </p:cNvPr>
          <p:cNvSpPr>
            <a:spLocks noGrp="1"/>
          </p:cNvSpPr>
          <p:nvPr>
            <p:ph idx="1"/>
          </p:nvPr>
        </p:nvSpPr>
        <p:spPr>
          <a:xfrm>
            <a:off x="614974" y="899893"/>
            <a:ext cx="7683348" cy="3563937"/>
          </a:xfrm>
        </p:spPr>
        <p:txBody>
          <a:bodyPr/>
          <a:lstStyle/>
          <a:p>
            <a:r>
              <a:rPr lang="en-GB" sz="2400" dirty="0"/>
              <a:t>Customer Information Centre or the like offered</a:t>
            </a:r>
          </a:p>
          <a:p>
            <a:pPr lvl="1"/>
            <a:r>
              <a:rPr lang="en-GB" sz="2000" dirty="0"/>
              <a:t>Hours | Volume implications | “Guaranteed” future</a:t>
            </a:r>
          </a:p>
          <a:p>
            <a:r>
              <a:rPr lang="en-GB" sz="2400" dirty="0"/>
              <a:t>Otherwise (1): Strong move to supported self-service</a:t>
            </a:r>
          </a:p>
          <a:p>
            <a:pPr lvl="1"/>
            <a:r>
              <a:rPr lang="en-GB" sz="2000" dirty="0"/>
              <a:t>Not suitable for everybody | Doesn’t sell everything | Volume | Hours (at some TOCs) | “Guaranteed” future</a:t>
            </a:r>
          </a:p>
          <a:p>
            <a:r>
              <a:rPr lang="en-GB" sz="2400" dirty="0"/>
              <a:t>Otherwise (2): Ticket Office is a focal point</a:t>
            </a:r>
          </a:p>
          <a:p>
            <a:pPr lvl="1"/>
            <a:r>
              <a:rPr lang="en-GB" sz="2000" dirty="0"/>
              <a:t>Need a replacement…</a:t>
            </a:r>
          </a:p>
          <a:p>
            <a:r>
              <a:rPr lang="en-GB" sz="2400" dirty="0"/>
              <a:t>Otherwise (3): Linked reduction in staffed hours</a:t>
            </a:r>
          </a:p>
          <a:p>
            <a:pPr lvl="1"/>
            <a:r>
              <a:rPr lang="en-GB" sz="2000" dirty="0"/>
              <a:t>Not supported</a:t>
            </a:r>
          </a:p>
          <a:p>
            <a:pPr marL="339626" lvl="1" indent="0">
              <a:buNone/>
            </a:pPr>
            <a:endParaRPr lang="en-GB" sz="2000" dirty="0"/>
          </a:p>
        </p:txBody>
      </p:sp>
      <p:sp>
        <p:nvSpPr>
          <p:cNvPr id="8" name="Right Brace 7">
            <a:extLst>
              <a:ext uri="{FF2B5EF4-FFF2-40B4-BE49-F238E27FC236}">
                <a16:creationId xmlns:a16="http://schemas.microsoft.com/office/drawing/2014/main" id="{1978229C-B8FE-A86F-F2A0-ABEF46D52720}"/>
              </a:ext>
            </a:extLst>
          </p:cNvPr>
          <p:cNvSpPr/>
          <p:nvPr/>
        </p:nvSpPr>
        <p:spPr>
          <a:xfrm>
            <a:off x="8297553" y="1923828"/>
            <a:ext cx="232244" cy="2537695"/>
          </a:xfrm>
          <a:prstGeom prst="righ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dirty="0"/>
          </a:p>
        </p:txBody>
      </p:sp>
      <p:sp>
        <p:nvSpPr>
          <p:cNvPr id="9" name="TextBox 8">
            <a:extLst>
              <a:ext uri="{FF2B5EF4-FFF2-40B4-BE49-F238E27FC236}">
                <a16:creationId xmlns:a16="http://schemas.microsoft.com/office/drawing/2014/main" id="{17B4D47B-B4E8-0314-EC70-661717680938}"/>
              </a:ext>
            </a:extLst>
          </p:cNvPr>
          <p:cNvSpPr txBox="1"/>
          <p:nvPr/>
        </p:nvSpPr>
        <p:spPr>
          <a:xfrm rot="16200000">
            <a:off x="7193621" y="3009061"/>
            <a:ext cx="3257623" cy="276999"/>
          </a:xfrm>
          <a:prstGeom prst="rect">
            <a:avLst/>
          </a:prstGeom>
          <a:noFill/>
        </p:spPr>
        <p:txBody>
          <a:bodyPr wrap="none" rtlCol="0">
            <a:spAutoFit/>
          </a:bodyPr>
          <a:lstStyle/>
          <a:p>
            <a:r>
              <a:rPr lang="en-GB" sz="1500" dirty="0"/>
              <a:t>Layout of station buildings / facilities</a:t>
            </a:r>
          </a:p>
        </p:txBody>
      </p:sp>
      <p:sp>
        <p:nvSpPr>
          <p:cNvPr id="10"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8</a:t>
            </a:fld>
            <a:endParaRPr lang="en-US" altLang="en-US" sz="1200" dirty="0">
              <a:latin typeface="Garamond" panose="02020404030301010803" pitchFamily="18" charset="0"/>
            </a:endParaRPr>
          </a:p>
        </p:txBody>
      </p:sp>
      <p:sp>
        <p:nvSpPr>
          <p:cNvPr id="11"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335736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72DA-1423-B9BA-1A51-22D27A494910}"/>
              </a:ext>
            </a:extLst>
          </p:cNvPr>
          <p:cNvSpPr>
            <a:spLocks noGrp="1"/>
          </p:cNvSpPr>
          <p:nvPr>
            <p:ph type="title"/>
          </p:nvPr>
        </p:nvSpPr>
        <p:spPr>
          <a:xfrm>
            <a:off x="536445" y="288598"/>
            <a:ext cx="8071110" cy="503238"/>
          </a:xfrm>
        </p:spPr>
        <p:txBody>
          <a:bodyPr/>
          <a:lstStyle/>
          <a:p>
            <a:r>
              <a:rPr lang="en-GB" dirty="0"/>
              <a:t>The TVM Challenge</a:t>
            </a:r>
          </a:p>
        </p:txBody>
      </p:sp>
      <p:sp>
        <p:nvSpPr>
          <p:cNvPr id="6" name="TextBox 5">
            <a:extLst>
              <a:ext uri="{FF2B5EF4-FFF2-40B4-BE49-F238E27FC236}">
                <a16:creationId xmlns:a16="http://schemas.microsoft.com/office/drawing/2014/main" id="{EA833A19-6893-4D4D-0FFC-DD793D7690B5}"/>
              </a:ext>
            </a:extLst>
          </p:cNvPr>
          <p:cNvSpPr txBox="1"/>
          <p:nvPr/>
        </p:nvSpPr>
        <p:spPr>
          <a:xfrm>
            <a:off x="792455" y="1329900"/>
            <a:ext cx="4049063" cy="3128805"/>
          </a:xfrm>
          <a:prstGeom prst="rect">
            <a:avLst/>
          </a:prstGeom>
          <a:noFill/>
        </p:spPr>
        <p:txBody>
          <a:bodyPr wrap="square" rtlCol="0">
            <a:spAutoFit/>
          </a:bodyPr>
          <a:lstStyle/>
          <a:p>
            <a:r>
              <a:rPr lang="en-GB" sz="2099" dirty="0"/>
              <a:t>“The Outside”</a:t>
            </a:r>
          </a:p>
          <a:p>
            <a:pPr marL="214255" indent="-214255">
              <a:buFont typeface="Arial" panose="020B0604020202020204" pitchFamily="34" charset="0"/>
              <a:buChar char="•"/>
            </a:pPr>
            <a:r>
              <a:rPr lang="en-GB" sz="2099" dirty="0"/>
              <a:t>Touch screens don’t work (generally; for some)</a:t>
            </a:r>
          </a:p>
          <a:p>
            <a:pPr marL="214255" indent="-214255">
              <a:buFont typeface="Arial" panose="020B0604020202020204" pitchFamily="34" charset="0"/>
              <a:buChar char="•"/>
            </a:pPr>
            <a:r>
              <a:rPr lang="en-GB" sz="2099" dirty="0"/>
              <a:t>Sunlight</a:t>
            </a:r>
          </a:p>
          <a:p>
            <a:pPr marL="214255" indent="-214255">
              <a:buFont typeface="Arial" panose="020B0604020202020204" pitchFamily="34" charset="0"/>
              <a:buChar char="•"/>
            </a:pPr>
            <a:r>
              <a:rPr lang="en-GB" sz="2099" dirty="0"/>
              <a:t>Rain</a:t>
            </a:r>
          </a:p>
          <a:p>
            <a:pPr marL="214255" indent="-214255">
              <a:buFont typeface="Arial" panose="020B0604020202020204" pitchFamily="34" charset="0"/>
              <a:buChar char="•"/>
            </a:pPr>
            <a:r>
              <a:rPr lang="en-GB" sz="2099" dirty="0"/>
              <a:t>Not enough take cash</a:t>
            </a:r>
          </a:p>
          <a:p>
            <a:pPr marL="214255" indent="-214255">
              <a:buFont typeface="Arial" panose="020B0604020202020204" pitchFamily="34" charset="0"/>
              <a:buChar char="•"/>
            </a:pPr>
            <a:r>
              <a:rPr lang="en-GB" sz="2099" dirty="0"/>
              <a:t>Broken too often</a:t>
            </a:r>
          </a:p>
          <a:p>
            <a:pPr marL="214255" indent="-214255">
              <a:buFont typeface="Arial" panose="020B0604020202020204" pitchFamily="34" charset="0"/>
              <a:buChar char="•"/>
            </a:pPr>
            <a:r>
              <a:rPr lang="en-GB" sz="2099" dirty="0"/>
              <a:t>Not enough (sometimes)</a:t>
            </a:r>
          </a:p>
          <a:p>
            <a:pPr marL="214255" indent="-214255">
              <a:buFont typeface="Arial" panose="020B0604020202020204" pitchFamily="34" charset="0"/>
              <a:buChar char="•"/>
            </a:pPr>
            <a:r>
              <a:rPr lang="en-GB" sz="2099" dirty="0"/>
              <a:t>More may be needed if no ticket office</a:t>
            </a:r>
          </a:p>
        </p:txBody>
      </p:sp>
      <p:sp>
        <p:nvSpPr>
          <p:cNvPr id="7" name="TextBox 6">
            <a:extLst>
              <a:ext uri="{FF2B5EF4-FFF2-40B4-BE49-F238E27FC236}">
                <a16:creationId xmlns:a16="http://schemas.microsoft.com/office/drawing/2014/main" id="{D0B9B6B1-E3EB-C38B-FCF7-17A18F977C8C}"/>
              </a:ext>
            </a:extLst>
          </p:cNvPr>
          <p:cNvSpPr txBox="1"/>
          <p:nvPr/>
        </p:nvSpPr>
        <p:spPr>
          <a:xfrm>
            <a:off x="4518006" y="1329900"/>
            <a:ext cx="4049063" cy="2159694"/>
          </a:xfrm>
          <a:prstGeom prst="rect">
            <a:avLst/>
          </a:prstGeom>
          <a:noFill/>
        </p:spPr>
        <p:txBody>
          <a:bodyPr wrap="square" rtlCol="0">
            <a:spAutoFit/>
          </a:bodyPr>
          <a:lstStyle/>
          <a:p>
            <a:r>
              <a:rPr lang="en-GB" sz="2099" dirty="0"/>
              <a:t>“The Inside” (or the software)</a:t>
            </a:r>
          </a:p>
          <a:p>
            <a:pPr marL="214255" indent="-214255">
              <a:buFont typeface="Arial" panose="020B0604020202020204" pitchFamily="34" charset="0"/>
              <a:buChar char="•"/>
            </a:pPr>
            <a:r>
              <a:rPr lang="en-GB" sz="2099" dirty="0"/>
              <a:t>Bad interface</a:t>
            </a:r>
          </a:p>
          <a:p>
            <a:pPr marL="214255" indent="-214255">
              <a:buFont typeface="Arial" panose="020B0604020202020204" pitchFamily="34" charset="0"/>
              <a:buChar char="•"/>
            </a:pPr>
            <a:r>
              <a:rPr lang="en-GB" sz="2099" dirty="0"/>
              <a:t>Missing ticket types</a:t>
            </a:r>
          </a:p>
          <a:p>
            <a:pPr marL="214255" indent="-214255">
              <a:buFont typeface="Arial" panose="020B0604020202020204" pitchFamily="34" charset="0"/>
              <a:buChar char="•"/>
            </a:pPr>
            <a:r>
              <a:rPr lang="en-GB" sz="2099" dirty="0"/>
              <a:t>Multiple interface designs (for the same screen size)</a:t>
            </a:r>
          </a:p>
          <a:p>
            <a:pPr marL="214255" indent="-214255">
              <a:buFont typeface="Arial" panose="020B0604020202020204" pitchFamily="34" charset="0"/>
              <a:buChar char="•"/>
            </a:pPr>
            <a:r>
              <a:rPr lang="en-GB" sz="2099" dirty="0"/>
              <a:t>Video support only intermittently available</a:t>
            </a:r>
          </a:p>
        </p:txBody>
      </p:sp>
      <p:sp>
        <p:nvSpPr>
          <p:cNvPr id="5" name="Slide Number Placeholder 3"/>
          <p:cNvSpPr txBox="1">
            <a:spLocks/>
          </p:cNvSpPr>
          <p:nvPr/>
        </p:nvSpPr>
        <p:spPr>
          <a:xfrm>
            <a:off x="611188" y="4732338"/>
            <a:ext cx="2133600" cy="293687"/>
          </a:xfrm>
          <a:prstGeom prst="rect">
            <a:avLst/>
          </a:prstGeom>
        </p:spPr>
        <p:txBody>
          <a:bodyPr/>
          <a:lstStyle>
            <a:defPPr>
              <a:defRPr lang="en-US"/>
            </a:defPPr>
            <a:lvl1pPr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1pPr>
            <a:lvl2pPr marL="4572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2pPr>
            <a:lvl3pPr marL="9144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3pPr>
            <a:lvl4pPr marL="13716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4pPr>
            <a:lvl5pPr marL="1828800" algn="l" rtl="0" fontAlgn="base">
              <a:lnSpc>
                <a:spcPct val="80000"/>
              </a:lnSpc>
              <a:spcBef>
                <a:spcPct val="20000"/>
              </a:spcBef>
              <a:spcAft>
                <a:spcPct val="0"/>
              </a:spcAft>
              <a:buClr>
                <a:schemeClr val="accent1"/>
              </a:buClr>
              <a:buSzPct val="65000"/>
              <a:buFont typeface="Wingdings" pitchFamily="2" charset="2"/>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CD09D153-E13F-47CA-B0C1-6180D2CDC986}" type="slidenum">
              <a:rPr lang="en-US" altLang="en-US" sz="1200" smtClean="0">
                <a:latin typeface="Garamond" panose="02020404030301010803" pitchFamily="18" charset="0"/>
              </a:rPr>
              <a:pPr>
                <a:defRPr/>
              </a:pPr>
              <a:t>9</a:t>
            </a:fld>
            <a:endParaRPr lang="en-US" altLang="en-US" sz="1200" dirty="0">
              <a:latin typeface="Garamond" panose="02020404030301010803" pitchFamily="18" charset="0"/>
            </a:endParaRPr>
          </a:p>
        </p:txBody>
      </p:sp>
      <p:sp>
        <p:nvSpPr>
          <p:cNvPr id="8" name="Footer Placeholder 3">
            <a:extLst>
              <a:ext uri="{FF2B5EF4-FFF2-40B4-BE49-F238E27FC236}">
                <a16:creationId xmlns:a16="http://schemas.microsoft.com/office/drawing/2014/main" id="{8E9DE9CA-B0C8-DEA8-C7A5-BA5DCC121E7C}"/>
              </a:ext>
            </a:extLst>
          </p:cNvPr>
          <p:cNvSpPr>
            <a:spLocks noGrp="1"/>
          </p:cNvSpPr>
          <p:nvPr>
            <p:ph type="ftr" sz="quarter" idx="4294967295"/>
          </p:nvPr>
        </p:nvSpPr>
        <p:spPr>
          <a:xfrm>
            <a:off x="2411760" y="4732338"/>
            <a:ext cx="3672557" cy="2968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b="1">
                <a:solidFill>
                  <a:srgbClr val="000000"/>
                </a:solidFill>
                <a:latin typeface="Times New Roman" pitchFamily="18" charset="0"/>
              </a:defRPr>
            </a:lvl1pPr>
            <a:lvl2pPr marL="742950" indent="-285750">
              <a:defRPr sz="5400" b="1">
                <a:solidFill>
                  <a:srgbClr val="000000"/>
                </a:solidFill>
                <a:latin typeface="Times New Roman" pitchFamily="18" charset="0"/>
              </a:defRPr>
            </a:lvl2pPr>
            <a:lvl3pPr marL="1143000" indent="-228600">
              <a:defRPr sz="5400" b="1">
                <a:solidFill>
                  <a:srgbClr val="000000"/>
                </a:solidFill>
                <a:latin typeface="Times New Roman" pitchFamily="18" charset="0"/>
              </a:defRPr>
            </a:lvl3pPr>
            <a:lvl4pPr marL="1600200" indent="-228600">
              <a:defRPr sz="5400" b="1">
                <a:solidFill>
                  <a:srgbClr val="000000"/>
                </a:solidFill>
                <a:latin typeface="Times New Roman" pitchFamily="18" charset="0"/>
              </a:defRPr>
            </a:lvl4pPr>
            <a:lvl5pPr marL="2057400" indent="-228600">
              <a:defRPr sz="5400" b="1">
                <a:solidFill>
                  <a:srgbClr val="000000"/>
                </a:solidFill>
                <a:latin typeface="Times New Roman" pitchFamily="18" charset="0"/>
              </a:defRPr>
            </a:lvl5pPr>
            <a:lvl6pPr marL="2514600" indent="-228600" algn="ctr" eaLnBrk="0" fontAlgn="base" hangingPunct="0">
              <a:spcBef>
                <a:spcPct val="0"/>
              </a:spcBef>
              <a:spcAft>
                <a:spcPct val="0"/>
              </a:spcAft>
              <a:defRPr sz="5400" b="1">
                <a:solidFill>
                  <a:srgbClr val="000000"/>
                </a:solidFill>
                <a:latin typeface="Times New Roman" pitchFamily="18" charset="0"/>
              </a:defRPr>
            </a:lvl6pPr>
            <a:lvl7pPr marL="2971800" indent="-228600" algn="ctr" eaLnBrk="0" fontAlgn="base" hangingPunct="0">
              <a:spcBef>
                <a:spcPct val="0"/>
              </a:spcBef>
              <a:spcAft>
                <a:spcPct val="0"/>
              </a:spcAft>
              <a:defRPr sz="5400" b="1">
                <a:solidFill>
                  <a:srgbClr val="000000"/>
                </a:solidFill>
                <a:latin typeface="Times New Roman" pitchFamily="18" charset="0"/>
              </a:defRPr>
            </a:lvl7pPr>
            <a:lvl8pPr marL="3429000" indent="-228600" algn="ctr" eaLnBrk="0" fontAlgn="base" hangingPunct="0">
              <a:spcBef>
                <a:spcPct val="0"/>
              </a:spcBef>
              <a:spcAft>
                <a:spcPct val="0"/>
              </a:spcAft>
              <a:defRPr sz="5400" b="1">
                <a:solidFill>
                  <a:srgbClr val="000000"/>
                </a:solidFill>
                <a:latin typeface="Times New Roman" pitchFamily="18" charset="0"/>
              </a:defRPr>
            </a:lvl8pPr>
            <a:lvl9pPr marL="3886200" indent="-228600" algn="ctr" eaLnBrk="0" fontAlgn="base" hangingPunct="0">
              <a:spcBef>
                <a:spcPct val="0"/>
              </a:spcBef>
              <a:spcAft>
                <a:spcPct val="0"/>
              </a:spcAft>
              <a:defRPr sz="5400" b="1">
                <a:solidFill>
                  <a:srgbClr val="000000"/>
                </a:solidFill>
                <a:latin typeface="Times New Roman" pitchFamily="18" charset="0"/>
              </a:defRPr>
            </a:lvl9pPr>
          </a:lstStyle>
          <a:p>
            <a:pPr lvl="0" algn="ctr">
              <a:defRPr/>
            </a:pPr>
            <a:r>
              <a:rPr lang="en-US" altLang="en-US" sz="1200" dirty="0">
                <a:latin typeface="Arial" panose="020B0604020202020204" pitchFamily="34" charset="0"/>
              </a:rPr>
              <a:t>Annual General Meeting 2023 London</a:t>
            </a:r>
          </a:p>
        </p:txBody>
      </p:sp>
    </p:spTree>
    <p:extLst>
      <p:ext uri="{BB962C8B-B14F-4D97-AF65-F5344CB8AC3E}">
        <p14:creationId xmlns:p14="http://schemas.microsoft.com/office/powerpoint/2010/main" val="2514674841"/>
      </p:ext>
    </p:extLst>
  </p:cSld>
  <p:clrMapOvr>
    <a:masterClrMapping/>
  </p:clrMapOvr>
</p:sld>
</file>

<file path=ppt/theme/theme1.xml><?xml version="1.0" encoding="utf-8"?>
<a:theme xmlns:a="http://schemas.openxmlformats.org/drawingml/2006/main" name="Edge">
  <a:themeElements>
    <a:clrScheme name="Edge 11">
      <a:dk1>
        <a:srgbClr val="000000"/>
      </a:dk1>
      <a:lt1>
        <a:srgbClr val="FFFFFF"/>
      </a:lt1>
      <a:dk2>
        <a:srgbClr val="008000"/>
      </a:dk2>
      <a:lt2>
        <a:srgbClr val="5F5F5F"/>
      </a:lt2>
      <a:accent1>
        <a:srgbClr val="008000"/>
      </a:accent1>
      <a:accent2>
        <a:srgbClr val="3B812F"/>
      </a:accent2>
      <a:accent3>
        <a:srgbClr val="FFFFFF"/>
      </a:accent3>
      <a:accent4>
        <a:srgbClr val="000000"/>
      </a:accent4>
      <a:accent5>
        <a:srgbClr val="AAC0AA"/>
      </a:accent5>
      <a:accent6>
        <a:srgbClr val="35742A"/>
      </a:accent6>
      <a:hlink>
        <a:srgbClr val="996600"/>
      </a:hlink>
      <a:folHlink>
        <a:srgbClr val="AFBF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defRPr kumimoji="0" lang="en-US" alt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accent1"/>
          </a:buClr>
          <a:buSzPct val="65000"/>
          <a:buFont typeface="Wingdings" pitchFamily="2" charset="2"/>
          <a:buNone/>
          <a:tabLst/>
          <a:defRPr kumimoji="0" lang="en-US" altLang="en-US" sz="14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9900"/>
        </a:dk2>
        <a:lt2>
          <a:srgbClr val="5F5F5F"/>
        </a:lt2>
        <a:accent1>
          <a:srgbClr val="009900"/>
        </a:accent1>
        <a:accent2>
          <a:srgbClr val="3B812F"/>
        </a:accent2>
        <a:accent3>
          <a:srgbClr val="FFFFFF"/>
        </a:accent3>
        <a:accent4>
          <a:srgbClr val="000000"/>
        </a:accent4>
        <a:accent5>
          <a:srgbClr val="AA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08000"/>
        </a:dk2>
        <a:lt2>
          <a:srgbClr val="5F5F5F"/>
        </a:lt2>
        <a:accent1>
          <a:srgbClr val="008000"/>
        </a:accent1>
        <a:accent2>
          <a:srgbClr val="3B812F"/>
        </a:accent2>
        <a:accent3>
          <a:srgbClr val="FFFFFF"/>
        </a:accent3>
        <a:accent4>
          <a:srgbClr val="000000"/>
        </a:accent4>
        <a:accent5>
          <a:srgbClr val="AAC0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34102</TotalTime>
  <Words>1292</Words>
  <Application>Microsoft Office PowerPoint</Application>
  <PresentationFormat>On-screen Show (16:9)</PresentationFormat>
  <Paragraphs>200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Garamond</vt:lpstr>
      <vt:lpstr>Symbol</vt:lpstr>
      <vt:lpstr>Times New Roman</vt:lpstr>
      <vt:lpstr>Wingdings</vt:lpstr>
      <vt:lpstr>Edge</vt:lpstr>
      <vt:lpstr>PowerPoint Presentation</vt:lpstr>
      <vt:lpstr>So far…</vt:lpstr>
      <vt:lpstr>Press Release: 101 questions</vt:lpstr>
      <vt:lpstr>PowerPoint Presentation</vt:lpstr>
      <vt:lpstr>Transport Focus’s 6 tests (in summary)</vt:lpstr>
      <vt:lpstr>Matrix – needs vs tests</vt:lpstr>
      <vt:lpstr>Broad thematic messages (1)</vt:lpstr>
      <vt:lpstr>Broad thematic messages (2)</vt:lpstr>
      <vt:lpstr>The TVM Challenge</vt:lpstr>
      <vt:lpstr>Responses</vt:lpstr>
      <vt:lpstr>EMERGENCY MOTION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Uckfield–Lewes: the solution</dc:title>
  <dc:creator>Railfuture</dc:creator>
  <cp:lastModifiedBy>Neil Middleton</cp:lastModifiedBy>
  <cp:revision>703</cp:revision>
  <cp:lastPrinted>2023-07-14T13:56:05Z</cp:lastPrinted>
  <dcterms:created xsi:type="dcterms:W3CDTF">2013-03-12T17:44:41Z</dcterms:created>
  <dcterms:modified xsi:type="dcterms:W3CDTF">2023-07-15T19:53:42Z</dcterms:modified>
</cp:coreProperties>
</file>